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448" r:id="rId3"/>
    <p:sldId id="449" r:id="rId4"/>
    <p:sldId id="257" r:id="rId5"/>
    <p:sldId id="461" r:id="rId6"/>
    <p:sldId id="298" r:id="rId7"/>
    <p:sldId id="463" r:id="rId8"/>
    <p:sldId id="308" r:id="rId9"/>
    <p:sldId id="311" r:id="rId10"/>
    <p:sldId id="396" r:id="rId11"/>
    <p:sldId id="303" r:id="rId12"/>
    <p:sldId id="265" r:id="rId13"/>
    <p:sldId id="385" r:id="rId14"/>
    <p:sldId id="267" r:id="rId15"/>
    <p:sldId id="263" r:id="rId16"/>
    <p:sldId id="264" r:id="rId17"/>
    <p:sldId id="302" r:id="rId18"/>
    <p:sldId id="280" r:id="rId19"/>
    <p:sldId id="297" r:id="rId20"/>
    <p:sldId id="454" r:id="rId21"/>
    <p:sldId id="464"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don, Atul" initials="TA" lastIdx="5" clrIdx="0">
    <p:extLst>
      <p:ext uri="{19B8F6BF-5375-455C-9EA6-DF929625EA0E}">
        <p15:presenceInfo xmlns:p15="http://schemas.microsoft.com/office/powerpoint/2012/main" userId="S::kxnj486@astrazeneca.net::d1788436-7c88-4a35-a5d6-85e3061997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611F"/>
    <a:srgbClr val="E07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66" autoAdjust="0"/>
    <p:restoredTop sz="94655"/>
  </p:normalViewPr>
  <p:slideViewPr>
    <p:cSldViewPr snapToGrid="0">
      <p:cViewPr>
        <p:scale>
          <a:sx n="109" d="100"/>
          <a:sy n="109" d="100"/>
        </p:scale>
        <p:origin x="256" y="456"/>
      </p:cViewPr>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DEBF6-A02D-084E-8F43-C705A5FC5E75}" type="datetimeFigureOut">
              <a:rPr lang="en-US" smtClean="0"/>
              <a:t>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AACD-B69A-0848-82A4-8BA8791FEFD7}" type="slidenum">
              <a:rPr lang="en-US" smtClean="0"/>
              <a:t>‹#›</a:t>
            </a:fld>
            <a:endParaRPr lang="en-US"/>
          </a:p>
        </p:txBody>
      </p:sp>
    </p:spTree>
    <p:extLst>
      <p:ext uri="{BB962C8B-B14F-4D97-AF65-F5344CB8AC3E}">
        <p14:creationId xmlns:p14="http://schemas.microsoft.com/office/powerpoint/2010/main" val="178803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1AACD-B69A-0848-82A4-8BA8791FEFD7}" type="slidenum">
              <a:rPr lang="en-US" smtClean="0"/>
              <a:t>9</a:t>
            </a:fld>
            <a:endParaRPr lang="en-US"/>
          </a:p>
        </p:txBody>
      </p:sp>
    </p:spTree>
    <p:extLst>
      <p:ext uri="{BB962C8B-B14F-4D97-AF65-F5344CB8AC3E}">
        <p14:creationId xmlns:p14="http://schemas.microsoft.com/office/powerpoint/2010/main" val="201136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ver Only">
    <p:spTree>
      <p:nvGrpSpPr>
        <p:cNvPr id="1" name=""/>
        <p:cNvGrpSpPr/>
        <p:nvPr/>
      </p:nvGrpSpPr>
      <p:grpSpPr>
        <a:xfrm>
          <a:off x="0" y="0"/>
          <a:ext cx="0" cy="0"/>
          <a:chOff x="0" y="0"/>
          <a:chExt cx="0" cy="0"/>
        </a:xfrm>
      </p:grpSpPr>
      <p:sp>
        <p:nvSpPr>
          <p:cNvPr id="117" name="Title Text"/>
          <p:cNvSpPr>
            <a:spLocks noGrp="1"/>
          </p:cNvSpPr>
          <p:nvPr>
            <p:ph type="title"/>
          </p:nvPr>
        </p:nvSpPr>
        <p:spPr>
          <a:prstGeom prst="rect">
            <a:avLst/>
          </a:prstGeom>
        </p:spPr>
        <p:txBody>
          <a:bodyPr/>
          <a:lstStyle/>
          <a:p>
            <a:r>
              <a:t>Title Text</a:t>
            </a:r>
          </a:p>
        </p:txBody>
      </p:sp>
      <p:sp>
        <p:nvSpPr>
          <p:cNvPr id="118"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42358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4D94136C-8742-45B2-AF27-D93DF72833A9}" type="datetimeFigureOut">
              <a:rPr lang="en-US" dirty="0"/>
              <a:t>2/3/20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2/3/20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4ED4107-B81C-4ADF-977B-E9F26B319A7F}"/>
              </a:ext>
            </a:extLst>
          </p:cNvPr>
          <p:cNvGraphicFramePr>
            <a:graphicFrameLocks noChangeAspect="1"/>
          </p:cNvGraphicFramePr>
          <p:nvPr userDrawn="1">
            <p:custDataLst>
              <p:tags r:id="rId15"/>
            </p:custDataLst>
            <p:extLst>
              <p:ext uri="{D42A27DB-BD31-4B8C-83A1-F6EECF244321}">
                <p14:modId xmlns:p14="http://schemas.microsoft.com/office/powerpoint/2010/main" val="922571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5" name="think-cell Slide" r:id="rId17" imgW="395" imgH="396" progId="TCLayout.ActiveDocument.1">
                  <p:embed/>
                </p:oleObj>
              </mc:Choice>
              <mc:Fallback>
                <p:oleObj name="think-cell Slide" r:id="rId17" imgW="395" imgH="39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94BEAEEB-ADFC-41E2-8999-28BF26DC0E6C}"/>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0" i="0" baseline="0" dirty="0">
              <a:latin typeface="Calibri Light" panose="020F0302020204030204" pitchFamily="34" charset="0"/>
              <a:ea typeface="+mj-ea"/>
              <a:cs typeface="+mj-cs"/>
              <a:sym typeface="Calibri Light" panose="020F0302020204030204" pitchFamily="34" charset="0"/>
            </a:endParaRPr>
          </a:p>
        </p:txBody>
      </p:sp>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2/3/20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5.xml"/><Relationship Id="rId7" Type="http://schemas.openxmlformats.org/officeDocument/2006/relationships/image" Target="../media/image4.png"/><Relationship Id="rId12" Type="http://schemas.openxmlformats.org/officeDocument/2006/relationships/hyperlink" Target="http://www.biomix.in/" TargetMode="External"/><Relationship Id="rId2" Type="http://schemas.openxmlformats.org/officeDocument/2006/relationships/tags" Target="../tags/tag4.xml"/><Relationship Id="rId1" Type="http://schemas.openxmlformats.org/officeDocument/2006/relationships/vmlDrawing" Target="../drawings/vmlDrawing2.vml"/><Relationship Id="rId6" Type="http://schemas.microsoft.com/office/2007/relationships/hdphoto" Target="../media/hdphoto1.wdp"/><Relationship Id="rId11" Type="http://schemas.openxmlformats.org/officeDocument/2006/relationships/hyperlink" Target="mailto:drpawan@biomix.in" TargetMode="External"/><Relationship Id="rId5" Type="http://schemas.openxmlformats.org/officeDocument/2006/relationships/image" Target="../media/image3.png"/><Relationship Id="rId10" Type="http://schemas.openxmlformats.org/officeDocument/2006/relationships/image" Target="../media/image1.emf"/><Relationship Id="rId4" Type="http://schemas.openxmlformats.org/officeDocument/2006/relationships/slideLayout" Target="../slideLayouts/slideLayout1.xml"/><Relationship Id="rId9"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9.xml"/><Relationship Id="rId7" Type="http://schemas.openxmlformats.org/officeDocument/2006/relationships/image" Target="../media/image30.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1.xml"/><Relationship Id="rId7" Type="http://schemas.openxmlformats.org/officeDocument/2006/relationships/image" Target="../media/image30.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13.xml"/><Relationship Id="rId7" Type="http://schemas.openxmlformats.org/officeDocument/2006/relationships/image" Target="../media/image34.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5.xml"/><Relationship Id="rId7" Type="http://schemas.openxmlformats.org/officeDocument/2006/relationships/image" Target="../media/image36.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18.tiff"/><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dralirani@gmail.com" TargetMode="External"/><Relationship Id="rId2" Type="http://schemas.openxmlformats.org/officeDocument/2006/relationships/hyperlink" Target="mailto:biomix108@gmail.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7.xml"/><Relationship Id="rId7" Type="http://schemas.openxmlformats.org/officeDocument/2006/relationships/image" Target="../media/image10.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8.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tiff"/><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tiff"/><Relationship Id="rId2" Type="http://schemas.openxmlformats.org/officeDocument/2006/relationships/image" Target="../media/image18.tiff"/><Relationship Id="rId1" Type="http://schemas.openxmlformats.org/officeDocument/2006/relationships/slideLayout" Target="../slideLayouts/slideLayout7.xml"/><Relationship Id="rId6" Type="http://schemas.openxmlformats.org/officeDocument/2006/relationships/image" Target="../media/image21.tiff"/><Relationship Id="rId5" Type="http://schemas.openxmlformats.org/officeDocument/2006/relationships/image" Target="../media/image20.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3E0E961-C094-7743-92BD-B098F6937FDA}"/>
              </a:ext>
            </a:extLst>
          </p:cNvPr>
          <p:cNvPicPr>
            <a:picLocks noChangeAspect="1"/>
          </p:cNvPicPr>
          <p:nvPr/>
        </p:nvPicPr>
        <p:blipFill>
          <a:blip r:embed="rId5">
            <a:alphaModFix amt="35000"/>
            <a:extLst>
              <a:ext uri="{BEBA8EAE-BF5A-486C-A8C5-ECC9F3942E4B}">
                <a14:imgProps xmlns:a14="http://schemas.microsoft.com/office/drawing/2010/main">
                  <a14:imgLayer r:embed="rId6">
                    <a14:imgEffect>
                      <a14:backgroundRemoval t="6125" b="90000" l="10000" r="96875">
                        <a14:foregroundMark x1="35375" y1="51375" x2="33250" y2="9125"/>
                        <a14:backgroundMark x1="15375" y1="38625" x2="26000" y2="52250"/>
                        <a14:backgroundMark x1="29750" y1="57500" x2="52125" y2="48250"/>
                        <a14:backgroundMark x1="56125" y1="51125" x2="53250" y2="48250"/>
                      </a14:backgroundRemoval>
                    </a14:imgEffect>
                  </a14:imgLayer>
                </a14:imgProps>
              </a:ext>
            </a:extLst>
          </a:blip>
          <a:stretch>
            <a:fillRect/>
          </a:stretch>
        </p:blipFill>
        <p:spPr>
          <a:xfrm rot="1427790">
            <a:off x="6598022" y="326689"/>
            <a:ext cx="5287984" cy="5287984"/>
          </a:xfrm>
          <a:prstGeom prst="rect">
            <a:avLst/>
          </a:prstGeom>
        </p:spPr>
      </p:pic>
      <p:pic>
        <p:nvPicPr>
          <p:cNvPr id="11" name="Picture 6" descr="Picture 6">
            <a:extLst>
              <a:ext uri="{FF2B5EF4-FFF2-40B4-BE49-F238E27FC236}">
                <a16:creationId xmlns:a16="http://schemas.microsoft.com/office/drawing/2014/main" id="{80BAD180-9C98-4253-894D-19F3C191BBE8}"/>
              </a:ext>
            </a:extLst>
          </p:cNvPr>
          <p:cNvPicPr>
            <a:picLocks noChangeAspect="1"/>
          </p:cNvPicPr>
          <p:nvPr/>
        </p:nvPicPr>
        <p:blipFill rotWithShape="1">
          <a:blip r:embed="rId7">
            <a:alphaModFix amt="20000"/>
            <a:extLst>
              <a:ext uri="{BEBA8EAE-BF5A-486C-A8C5-ECC9F3942E4B}">
                <a14:imgProps xmlns:a14="http://schemas.microsoft.com/office/drawing/2010/main">
                  <a14:imgLayer r:embed="rId8">
                    <a14:imgEffect>
                      <a14:backgroundRemoval t="0" b="100000" l="612" r="79817"/>
                    </a14:imgEffect>
                  </a14:imgLayer>
                </a14:imgProps>
              </a:ext>
            </a:extLst>
          </a:blip>
          <a:srcRect r="19470"/>
          <a:stretch/>
        </p:blipFill>
        <p:spPr>
          <a:xfrm>
            <a:off x="1342601" y="304280"/>
            <a:ext cx="6388114" cy="5465948"/>
          </a:xfrm>
          <a:prstGeom prst="rect">
            <a:avLst/>
          </a:prstGeom>
          <a:ln w="12700">
            <a:miter lim="400000"/>
          </a:ln>
        </p:spPr>
      </p:pic>
      <p:graphicFrame>
        <p:nvGraphicFramePr>
          <p:cNvPr id="7" name="Object 6" hidden="1">
            <a:extLst>
              <a:ext uri="{FF2B5EF4-FFF2-40B4-BE49-F238E27FC236}">
                <a16:creationId xmlns:a16="http://schemas.microsoft.com/office/drawing/2014/main" id="{2D971168-72B6-460B-BC34-5AC56A2FE4A2}"/>
              </a:ext>
            </a:extLst>
          </p:cNvPr>
          <p:cNvGraphicFramePr>
            <a:graphicFrameLocks noChangeAspect="1"/>
          </p:cNvGraphicFramePr>
          <p:nvPr>
            <p:custDataLst>
              <p:tags r:id="rId2"/>
            </p:custDataLst>
            <p:extLst>
              <p:ext uri="{D42A27DB-BD31-4B8C-83A1-F6EECF244321}">
                <p14:modId xmlns:p14="http://schemas.microsoft.com/office/powerpoint/2010/main" val="2402529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0" name="think-cell Slide" r:id="rId9" imgW="395" imgH="396" progId="TCLayout.ActiveDocument.1">
                  <p:embed/>
                </p:oleObj>
              </mc:Choice>
              <mc:Fallback>
                <p:oleObj name="think-cell Slide" r:id="rId9" imgW="395" imgH="39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63E549C-AA64-4A64-983A-BD10492C78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b="1"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 name="Title 1">
            <a:extLst>
              <a:ext uri="{FF2B5EF4-FFF2-40B4-BE49-F238E27FC236}">
                <a16:creationId xmlns:a16="http://schemas.microsoft.com/office/drawing/2014/main" id="{14007C6C-DB3E-4B0B-9A66-32129C3D2781}"/>
              </a:ext>
            </a:extLst>
          </p:cNvPr>
          <p:cNvSpPr>
            <a:spLocks noGrp="1"/>
          </p:cNvSpPr>
          <p:nvPr>
            <p:ph type="ctrTitle"/>
          </p:nvPr>
        </p:nvSpPr>
        <p:spPr>
          <a:xfrm>
            <a:off x="1097279" y="3244314"/>
            <a:ext cx="10058400" cy="1471960"/>
          </a:xfrm>
        </p:spPr>
        <p:txBody>
          <a:bodyPr>
            <a:noAutofit/>
          </a:bodyPr>
          <a:lstStyle/>
          <a:p>
            <a:pPr>
              <a:lnSpc>
                <a:spcPct val="150000"/>
              </a:lnSpc>
            </a:pPr>
            <a:br>
              <a:rPr lang="en-IN" sz="3200" dirty="0"/>
            </a:br>
            <a:br>
              <a:rPr lang="en-IN" sz="3200" dirty="0"/>
            </a:br>
            <a:br>
              <a:rPr lang="en-IN" sz="3200" dirty="0"/>
            </a:br>
            <a:br>
              <a:rPr lang="en-IN" sz="3200" dirty="0"/>
            </a:br>
            <a:br>
              <a:rPr lang="en-IN" sz="3200" dirty="0"/>
            </a:br>
            <a:br>
              <a:rPr lang="en-IN" sz="3200" dirty="0"/>
            </a:br>
            <a:br>
              <a:rPr lang="en-IN" sz="3200" dirty="0"/>
            </a:br>
            <a:br>
              <a:rPr lang="en-IN" sz="3200" dirty="0"/>
            </a:br>
            <a:r>
              <a:rPr lang="en-IN" sz="3200" dirty="0"/>
              <a:t> </a:t>
            </a:r>
            <a:br>
              <a:rPr lang="en-IN" sz="3200" dirty="0"/>
            </a:br>
            <a:endParaRPr lang="en-IN" sz="3200" dirty="0"/>
          </a:p>
        </p:txBody>
      </p:sp>
      <p:sp>
        <p:nvSpPr>
          <p:cNvPr id="3" name="Subtitle 2">
            <a:extLst>
              <a:ext uri="{FF2B5EF4-FFF2-40B4-BE49-F238E27FC236}">
                <a16:creationId xmlns:a16="http://schemas.microsoft.com/office/drawing/2014/main" id="{62FCF883-DBBF-46D5-818B-76BF6A64F84A}"/>
              </a:ext>
            </a:extLst>
          </p:cNvPr>
          <p:cNvSpPr>
            <a:spLocks noGrp="1"/>
          </p:cNvSpPr>
          <p:nvPr>
            <p:ph type="subTitle" idx="1"/>
          </p:nvPr>
        </p:nvSpPr>
        <p:spPr/>
        <p:txBody>
          <a:bodyPr>
            <a:normAutofit/>
          </a:bodyPr>
          <a:lstStyle/>
          <a:p>
            <a:r>
              <a:rPr lang="en-US" sz="2800" dirty="0">
                <a:solidFill>
                  <a:srgbClr val="FF0000"/>
                </a:solidFill>
              </a:rPr>
              <a:t>INDIAN SOLUTION TO GLOBAL Health PROBLEM</a:t>
            </a:r>
          </a:p>
          <a:p>
            <a:endParaRPr lang="en-US" sz="1800" dirty="0"/>
          </a:p>
        </p:txBody>
      </p:sp>
      <p:sp>
        <p:nvSpPr>
          <p:cNvPr id="10" name="TextBox 1">
            <a:extLst>
              <a:ext uri="{FF2B5EF4-FFF2-40B4-BE49-F238E27FC236}">
                <a16:creationId xmlns:a16="http://schemas.microsoft.com/office/drawing/2014/main" id="{470AF130-5F8B-453A-9CC5-8AC500F090AA}"/>
              </a:ext>
            </a:extLst>
          </p:cNvPr>
          <p:cNvSpPr txBox="1"/>
          <p:nvPr/>
        </p:nvSpPr>
        <p:spPr>
          <a:xfrm>
            <a:off x="1097279" y="5462455"/>
            <a:ext cx="9994669" cy="6155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a:spAutoFit/>
          </a:bodyPr>
          <a:lstStyle/>
          <a:p>
            <a:pPr>
              <a:defRPr sz="1000" b="1">
                <a:latin typeface="Times New Roman"/>
                <a:ea typeface="Times New Roman"/>
                <a:cs typeface="Times New Roman"/>
                <a:sym typeface="Times New Roman"/>
              </a:defRPr>
            </a:pPr>
            <a:endParaRPr sz="1600" dirty="0"/>
          </a:p>
          <a:p>
            <a:pPr>
              <a:defRPr sz="1000" b="1">
                <a:latin typeface="Times New Roman"/>
                <a:ea typeface="Times New Roman"/>
                <a:cs typeface="Times New Roman"/>
                <a:sym typeface="Times New Roman"/>
              </a:defRPr>
            </a:pPr>
            <a:r>
              <a:rPr sz="1600" dirty="0"/>
              <a:t>Dr. Pawan Saharan MS Ph.D.(USA) </a:t>
            </a:r>
            <a:r>
              <a:rPr sz="1600" u="sng" dirty="0">
                <a:solidFill>
                  <a:srgbClr val="0000FF"/>
                </a:solidFill>
                <a:uFill>
                  <a:solidFill>
                    <a:srgbClr val="0000FF"/>
                  </a:solidFill>
                </a:uFill>
                <a:hlinkClick r:id="rId11"/>
              </a:rPr>
              <a:t>drpawan@biomix.in</a:t>
            </a:r>
            <a:r>
              <a:rPr sz="1600" dirty="0"/>
              <a:t>, </a:t>
            </a:r>
            <a:r>
              <a:rPr sz="1600" u="sng" dirty="0">
                <a:solidFill>
                  <a:srgbClr val="0000FF"/>
                </a:solidFill>
                <a:uFill>
                  <a:solidFill>
                    <a:srgbClr val="0000FF"/>
                  </a:solidFill>
                </a:uFill>
                <a:hlinkClick r:id="rId12"/>
              </a:rPr>
              <a:t>www.biomix.in</a:t>
            </a:r>
            <a:r>
              <a:rPr sz="1600" dirty="0"/>
              <a:t>, +91-8291084108</a:t>
            </a:r>
          </a:p>
        </p:txBody>
      </p:sp>
      <p:sp>
        <p:nvSpPr>
          <p:cNvPr id="4" name="Rectangle 3">
            <a:extLst>
              <a:ext uri="{FF2B5EF4-FFF2-40B4-BE49-F238E27FC236}">
                <a16:creationId xmlns:a16="http://schemas.microsoft.com/office/drawing/2014/main" id="{592A0356-6AB4-5D40-B1F3-A1C5228EBB64}"/>
              </a:ext>
            </a:extLst>
          </p:cNvPr>
          <p:cNvSpPr/>
          <p:nvPr/>
        </p:nvSpPr>
        <p:spPr>
          <a:xfrm>
            <a:off x="1114827" y="3482255"/>
            <a:ext cx="9776693" cy="954107"/>
          </a:xfrm>
          <a:prstGeom prst="rect">
            <a:avLst/>
          </a:prstGeom>
        </p:spPr>
        <p:txBody>
          <a:bodyPr wrap="square">
            <a:spAutoFit/>
          </a:bodyPr>
          <a:lstStyle/>
          <a:p>
            <a:r>
              <a:rPr lang="en-US" sz="2800" b="1" dirty="0"/>
              <a:t>RECEPTOL</a:t>
            </a:r>
            <a:r>
              <a:rPr lang="en-US" sz="2800" b="1" baseline="29333" dirty="0"/>
              <a:t>® </a:t>
            </a:r>
            <a:r>
              <a:rPr lang="en-IN" sz="2800" b="1" dirty="0"/>
              <a:t>ORAL SPRAY SHIELD FOR CORONA VIRUS PROPOSED TREATMENT AND PREVENTION AS DEMONSTRATED IN AIDS </a:t>
            </a:r>
            <a:endParaRPr lang="en-US" sz="2800" b="1" dirty="0"/>
          </a:p>
        </p:txBody>
      </p:sp>
    </p:spTree>
    <p:extLst>
      <p:ext uri="{BB962C8B-B14F-4D97-AF65-F5344CB8AC3E}">
        <p14:creationId xmlns:p14="http://schemas.microsoft.com/office/powerpoint/2010/main" val="268963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Text Placeholder 5"/>
          <p:cNvSpPr>
            <a:spLocks noGrp="1"/>
          </p:cNvSpPr>
          <p:nvPr>
            <p:ph type="sldNum" sz="quarter" idx="4294967295"/>
          </p:nvPr>
        </p:nvSpPr>
        <p:spPr>
          <a:xfrm>
            <a:off x="11921818" y="6174674"/>
            <a:ext cx="346036" cy="342052"/>
          </a:xfrm>
          <a:prstGeom prst="rect">
            <a:avLst/>
          </a:prstGeom>
          <a:extLst>
            <a:ext uri="{C572A759-6A51-4108-AA02-DFA0A04FC94B}">
              <ma14:wrappingTextBoxFlag xmlns="" xmlns:ma14="http://schemas.microsoft.com/office/mac/drawingml/2011/main" val="1"/>
            </a:ext>
          </a:extLst>
        </p:spPr>
        <p:txBody>
          <a:bodyPr/>
          <a:lstStyle>
            <a:lvl1pPr marL="457189" indent="-457189" algn="r">
              <a:spcBef>
                <a:spcPts val="267"/>
              </a:spcBef>
              <a:defRPr sz="1467">
                <a:solidFill>
                  <a:srgbClr val="404040"/>
                </a:solidFill>
                <a:latin typeface="+mj-lt"/>
                <a:ea typeface="+mj-ea"/>
                <a:cs typeface="+mj-cs"/>
                <a:sym typeface="Helvetica"/>
              </a:defRPr>
            </a:lvl1pPr>
          </a:lstStyle>
          <a:p>
            <a:fld id="{86CB4B4D-7CA3-9044-876B-883B54F8677D}" type="slidenum">
              <a:t>10</a:t>
            </a:fld>
            <a:endParaRPr/>
          </a:p>
        </p:txBody>
      </p:sp>
      <p:pic>
        <p:nvPicPr>
          <p:cNvPr id="623" name="Picture 8" descr="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5663" y="3745118"/>
            <a:ext cx="4140047" cy="2074177"/>
          </a:xfrm>
          <a:prstGeom prst="rect">
            <a:avLst/>
          </a:prstGeom>
          <a:ln w="12700">
            <a:miter lim="400000"/>
          </a:ln>
          <a:effectLst>
            <a:outerShdw blurRad="190500" rotWithShape="0">
              <a:srgbClr val="000000">
                <a:alpha val="70000"/>
              </a:srgbClr>
            </a:outerShdw>
          </a:effectLst>
        </p:spPr>
      </p:pic>
      <p:sp>
        <p:nvSpPr>
          <p:cNvPr id="627" name="Rectangle 10"/>
          <p:cNvSpPr/>
          <p:nvPr/>
        </p:nvSpPr>
        <p:spPr>
          <a:xfrm>
            <a:off x="0" y="146049"/>
            <a:ext cx="12192000" cy="697557"/>
          </a:xfrm>
          <a:prstGeom prst="rect">
            <a:avLst/>
          </a:prstGeom>
          <a:ln w="12700">
            <a:miter lim="400000"/>
          </a:ln>
          <a:extLst>
            <a:ext uri="{C572A759-6A51-4108-AA02-DFA0A04FC94B}">
              <ma14:wrappingTextBoxFlag xmlns="" xmlns:ma14="http://schemas.microsoft.com/office/mac/drawingml/2011/main" val="1"/>
            </a:ext>
          </a:extLst>
        </p:spPr>
        <p:txBody>
          <a:bodyPr lIns="60957" tIns="60957" rIns="60957" bIns="60957">
            <a:spAutoFit/>
          </a:bodyPr>
          <a:lstStyle/>
          <a:p>
            <a:pPr>
              <a:defRPr sz="2800" b="1">
                <a:solidFill>
                  <a:srgbClr val="FFFFFF"/>
                </a:solidFill>
                <a:effectLst>
                  <a:outerShdw blurRad="76200" dist="40000" dir="5040000" rotWithShape="0">
                    <a:srgbClr val="000000">
                      <a:alpha val="30000"/>
                    </a:srgbClr>
                  </a:outerShdw>
                </a:effectLst>
                <a:latin typeface="+mn-lt"/>
                <a:ea typeface="+mn-ea"/>
                <a:cs typeface="+mn-cs"/>
                <a:sym typeface="Calibri"/>
              </a:defRPr>
            </a:pPr>
            <a:endParaRPr sz="3733" dirty="0">
              <a:effectLst>
                <a:outerShdw blurRad="50800" dist="38100" dir="2700000" rotWithShape="0">
                  <a:srgbClr val="000000">
                    <a:alpha val="21000"/>
                  </a:srgbClr>
                </a:outerShdw>
              </a:effectLst>
            </a:endParaRPr>
          </a:p>
        </p:txBody>
      </p:sp>
      <p:sp>
        <p:nvSpPr>
          <p:cNvPr id="628" name="Rectangle 11"/>
          <p:cNvSpPr/>
          <p:nvPr/>
        </p:nvSpPr>
        <p:spPr>
          <a:xfrm>
            <a:off x="0" y="1790700"/>
            <a:ext cx="12192000" cy="779759"/>
          </a:xfrm>
          <a:prstGeom prst="rect">
            <a:avLst/>
          </a:prstGeom>
          <a:ln w="12700">
            <a:miter lim="400000"/>
          </a:ln>
          <a:extLst>
            <a:ext uri="{C572A759-6A51-4108-AA02-DFA0A04FC94B}">
              <ma14:wrappingTextBoxFlag xmlns="" xmlns:ma14="http://schemas.microsoft.com/office/mac/drawingml/2011/main" val="1"/>
            </a:ext>
          </a:extLst>
        </p:spPr>
        <p:txBody>
          <a:bodyPr lIns="60957" tIns="60957" rIns="60957" bIns="60957">
            <a:spAutoFit/>
          </a:bodyPr>
          <a:lstStyle>
            <a:lvl1pPr>
              <a:defRPr sz="3200" b="1">
                <a:solidFill>
                  <a:srgbClr val="FFFFFF"/>
                </a:solidFill>
                <a:effectLst>
                  <a:outerShdw blurRad="76200" dist="40000" dir="5040000" rotWithShape="0">
                    <a:srgbClr val="000000">
                      <a:alpha val="30000"/>
                    </a:srgbClr>
                  </a:outerShdw>
                </a:effectLst>
                <a:latin typeface="+mn-lt"/>
                <a:ea typeface="+mn-ea"/>
                <a:cs typeface="+mn-cs"/>
                <a:sym typeface="Calibri"/>
              </a:defRPr>
            </a:lvl1pPr>
          </a:lstStyle>
          <a:p>
            <a:r>
              <a:rPr sz="4267"/>
              <a:t> </a:t>
            </a:r>
          </a:p>
        </p:txBody>
      </p:sp>
      <p:sp>
        <p:nvSpPr>
          <p:cNvPr id="15" name="Rectangle 14">
            <a:extLst>
              <a:ext uri="{FF2B5EF4-FFF2-40B4-BE49-F238E27FC236}">
                <a16:creationId xmlns:a16="http://schemas.microsoft.com/office/drawing/2014/main" id="{9A767B43-604D-D346-8969-CEF0A9EC9354}"/>
              </a:ext>
            </a:extLst>
          </p:cNvPr>
          <p:cNvSpPr/>
          <p:nvPr/>
        </p:nvSpPr>
        <p:spPr>
          <a:xfrm>
            <a:off x="2694180" y="314210"/>
            <a:ext cx="6602770" cy="461665"/>
          </a:xfrm>
          <a:prstGeom prst="rect">
            <a:avLst/>
          </a:prstGeom>
          <a:ln w="19050">
            <a:solidFill>
              <a:schemeClr val="tx1"/>
            </a:solidFill>
          </a:ln>
        </p:spPr>
        <p:txBody>
          <a:bodyPr wrap="none">
            <a:spAutoFit/>
          </a:bodyPr>
          <a:lstStyle/>
          <a:p>
            <a:r>
              <a:rPr lang="en-IN" sz="2400" dirty="0">
                <a:latin typeface="Times New Roman" panose="02020603050405020304" pitchFamily="18" charset="0"/>
                <a:cs typeface="Times New Roman" panose="02020603050405020304" pitchFamily="18" charset="0"/>
              </a:rPr>
              <a:t> Indian Study : Stand Alone Study on AIDS Patients</a:t>
            </a:r>
          </a:p>
        </p:txBody>
      </p:sp>
      <p:sp>
        <p:nvSpPr>
          <p:cNvPr id="3" name="TextBox 2">
            <a:extLst>
              <a:ext uri="{FF2B5EF4-FFF2-40B4-BE49-F238E27FC236}">
                <a16:creationId xmlns:a16="http://schemas.microsoft.com/office/drawing/2014/main" id="{93CC2E63-008D-5643-A2C8-0AF6DAC6C353}"/>
              </a:ext>
            </a:extLst>
          </p:cNvPr>
          <p:cNvSpPr txBox="1"/>
          <p:nvPr/>
        </p:nvSpPr>
        <p:spPr>
          <a:xfrm>
            <a:off x="799756" y="5988712"/>
            <a:ext cx="4586512" cy="369332"/>
          </a:xfrm>
          <a:prstGeom prst="rect">
            <a:avLst/>
          </a:prstGeom>
          <a:noFill/>
        </p:spPr>
        <p:txBody>
          <a:bodyPr wrap="none" rtlCol="0">
            <a:spAutoFit/>
          </a:bodyPr>
          <a:lstStyle/>
          <a:p>
            <a:r>
              <a:rPr lang="en-IN" b="1" dirty="0">
                <a:latin typeface="Times New Roman" panose="02020603050405020304" pitchFamily="18" charset="0"/>
                <a:cs typeface="Times New Roman" panose="02020603050405020304" pitchFamily="18" charset="0"/>
              </a:rPr>
              <a:t>Statistically significant gain in weight p&lt;0.05</a:t>
            </a:r>
            <a:endParaRPr lang="en-US" b="1" dirty="0">
              <a:latin typeface="Times New Roman" panose="02020603050405020304" pitchFamily="18" charset="0"/>
              <a:cs typeface="Times New Roman" panose="02020603050405020304" pitchFamily="18" charset="0"/>
            </a:endParaRPr>
          </a:p>
        </p:txBody>
      </p:sp>
      <p:pic>
        <p:nvPicPr>
          <p:cNvPr id="18" name="Picture 14" descr="Picture 14">
            <a:extLst>
              <a:ext uri="{FF2B5EF4-FFF2-40B4-BE49-F238E27FC236}">
                <a16:creationId xmlns:a16="http://schemas.microsoft.com/office/drawing/2014/main" id="{916F1829-D39A-0041-9851-FDFFC238E353}"/>
              </a:ext>
            </a:extLst>
          </p:cNvPr>
          <p:cNvPicPr>
            <a:picLocks noChangeAspect="1"/>
          </p:cNvPicPr>
          <p:nvPr/>
        </p:nvPicPr>
        <p:blipFill>
          <a:blip r:embed="rId3">
            <a:extLst/>
          </a:blip>
          <a:stretch>
            <a:fillRect/>
          </a:stretch>
        </p:blipFill>
        <p:spPr>
          <a:xfrm>
            <a:off x="6441914" y="3921467"/>
            <a:ext cx="4229165" cy="1897828"/>
          </a:xfrm>
          <a:prstGeom prst="rect">
            <a:avLst/>
          </a:prstGeom>
          <a:ln w="12700">
            <a:miter lim="400000"/>
          </a:ln>
        </p:spPr>
      </p:pic>
      <p:sp>
        <p:nvSpPr>
          <p:cNvPr id="4" name="TextBox 3">
            <a:extLst>
              <a:ext uri="{FF2B5EF4-FFF2-40B4-BE49-F238E27FC236}">
                <a16:creationId xmlns:a16="http://schemas.microsoft.com/office/drawing/2014/main" id="{CCBA1CA2-949A-DA46-B854-4C4082F25DBB}"/>
              </a:ext>
            </a:extLst>
          </p:cNvPr>
          <p:cNvSpPr txBox="1"/>
          <p:nvPr/>
        </p:nvSpPr>
        <p:spPr>
          <a:xfrm>
            <a:off x="5995565" y="5988712"/>
            <a:ext cx="542552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Statistically significant reduction in Fatigue / Malaise</a:t>
            </a:r>
          </a:p>
        </p:txBody>
      </p:sp>
      <p:pic>
        <p:nvPicPr>
          <p:cNvPr id="20" name="Picture 14" descr="Picture 14">
            <a:extLst>
              <a:ext uri="{FF2B5EF4-FFF2-40B4-BE49-F238E27FC236}">
                <a16:creationId xmlns:a16="http://schemas.microsoft.com/office/drawing/2014/main" id="{7DEA498D-0DF6-7D44-BB41-AEE98AF7C59C}"/>
              </a:ext>
            </a:extLst>
          </p:cNvPr>
          <p:cNvPicPr>
            <a:picLocks noChangeAspect="1"/>
          </p:cNvPicPr>
          <p:nvPr/>
        </p:nvPicPr>
        <p:blipFill>
          <a:blip r:embed="rId4">
            <a:extLst/>
          </a:blip>
          <a:stretch>
            <a:fillRect/>
          </a:stretch>
        </p:blipFill>
        <p:spPr>
          <a:xfrm>
            <a:off x="6503902" y="1105750"/>
            <a:ext cx="4167177" cy="1829728"/>
          </a:xfrm>
          <a:prstGeom prst="rect">
            <a:avLst/>
          </a:prstGeom>
          <a:ln w="12700">
            <a:miter lim="400000"/>
          </a:ln>
        </p:spPr>
      </p:pic>
      <p:sp>
        <p:nvSpPr>
          <p:cNvPr id="5" name="Rectangle 4">
            <a:extLst>
              <a:ext uri="{FF2B5EF4-FFF2-40B4-BE49-F238E27FC236}">
                <a16:creationId xmlns:a16="http://schemas.microsoft.com/office/drawing/2014/main" id="{7A3AB7F8-CD02-DE45-803F-8621434F7CDB}"/>
              </a:ext>
            </a:extLst>
          </p:cNvPr>
          <p:cNvSpPr/>
          <p:nvPr/>
        </p:nvSpPr>
        <p:spPr>
          <a:xfrm>
            <a:off x="5995565" y="3077088"/>
            <a:ext cx="5466240" cy="369332"/>
          </a:xfrm>
          <a:prstGeom prst="rect">
            <a:avLst/>
          </a:prstGeom>
        </p:spPr>
        <p:txBody>
          <a:bodyPr wrap="none">
            <a:spAutoFit/>
          </a:bodyPr>
          <a:lstStyle/>
          <a:p>
            <a:r>
              <a:rPr lang="en-IN" b="1" dirty="0">
                <a:latin typeface="Times New Roman" panose="02020603050405020304" pitchFamily="18" charset="0"/>
                <a:cs typeface="Times New Roman" panose="02020603050405020304" pitchFamily="18" charset="0"/>
              </a:rPr>
              <a:t>Statistically significant reduction in Fever &amp; Cough </a:t>
            </a:r>
            <a:endParaRPr lang="en-US" b="1" dirty="0">
              <a:latin typeface="Times New Roman" panose="02020603050405020304" pitchFamily="18" charset="0"/>
              <a:cs typeface="Times New Roman" panose="02020603050405020304" pitchFamily="18" charset="0"/>
            </a:endParaRPr>
          </a:p>
        </p:txBody>
      </p:sp>
      <p:pic>
        <p:nvPicPr>
          <p:cNvPr id="22" name="Picture 6" descr="Picture 6">
            <a:extLst>
              <a:ext uri="{FF2B5EF4-FFF2-40B4-BE49-F238E27FC236}">
                <a16:creationId xmlns:a16="http://schemas.microsoft.com/office/drawing/2014/main" id="{DE3A00C4-A604-D848-A7CE-71CF00A44A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756" y="1079498"/>
            <a:ext cx="4358981" cy="1855980"/>
          </a:xfrm>
          <a:prstGeom prst="rect">
            <a:avLst/>
          </a:prstGeom>
          <a:ln w="12700">
            <a:miter lim="400000"/>
          </a:ln>
          <a:effectLst>
            <a:outerShdw blurRad="190500" rotWithShape="0">
              <a:srgbClr val="000000">
                <a:alpha val="70000"/>
              </a:srgbClr>
            </a:outerShdw>
          </a:effectLst>
        </p:spPr>
      </p:pic>
      <p:sp>
        <p:nvSpPr>
          <p:cNvPr id="6" name="Rectangle 5">
            <a:extLst>
              <a:ext uri="{FF2B5EF4-FFF2-40B4-BE49-F238E27FC236}">
                <a16:creationId xmlns:a16="http://schemas.microsoft.com/office/drawing/2014/main" id="{ABD618E9-18FA-2C4F-9356-48EE0F3E5C5C}"/>
              </a:ext>
            </a:extLst>
          </p:cNvPr>
          <p:cNvSpPr/>
          <p:nvPr/>
        </p:nvSpPr>
        <p:spPr>
          <a:xfrm>
            <a:off x="659172" y="3077088"/>
            <a:ext cx="4867679"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Statistically significant reduction in </a:t>
            </a:r>
            <a:r>
              <a:rPr lang="en-US" b="1" dirty="0" err="1">
                <a:latin typeface="Times New Roman" panose="02020603050405020304" pitchFamily="18" charset="0"/>
                <a:cs typeface="Times New Roman" panose="02020603050405020304" pitchFamily="18" charset="0"/>
              </a:rPr>
              <a:t>Diarrhoea</a:t>
            </a:r>
            <a:r>
              <a:rPr lang="en-US"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039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5393C1-48C5-0740-80C1-F834EAE8DC7F}"/>
              </a:ext>
            </a:extLst>
          </p:cNvPr>
          <p:cNvSpPr/>
          <p:nvPr/>
        </p:nvSpPr>
        <p:spPr>
          <a:xfrm>
            <a:off x="509286" y="4373760"/>
            <a:ext cx="6461012" cy="17396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Picture 2">
            <a:extLst>
              <a:ext uri="{FF2B5EF4-FFF2-40B4-BE49-F238E27FC236}">
                <a16:creationId xmlns:a16="http://schemas.microsoft.com/office/drawing/2014/main" id="{A7F87294-0A78-5843-9F40-639F067782D6}"/>
              </a:ext>
            </a:extLst>
          </p:cNvPr>
          <p:cNvPicPr>
            <a:picLocks noChangeAspect="1"/>
          </p:cNvPicPr>
          <p:nvPr/>
        </p:nvPicPr>
        <p:blipFill>
          <a:blip r:embed="rId2">
            <a:extLst>
              <a:ext uri="{BEBA8EAE-BF5A-486C-A8C5-ECC9F3942E4B}">
                <a14:imgProps xmlns:a14="http://schemas.microsoft.com/office/drawing/2010/main">
                  <a14:imgLayer>
                    <a14:imgEffect>
                      <a14:sharpenSoften amount="100000"/>
                    </a14:imgEffect>
                    <a14:imgEffect>
                      <a14:brightnessContrast bright="-3000" contrast="58000"/>
                    </a14:imgEffect>
                  </a14:imgLayer>
                </a14:imgProps>
              </a:ext>
            </a:extLst>
          </a:blip>
          <a:stretch>
            <a:fillRect/>
          </a:stretch>
        </p:blipFill>
        <p:spPr>
          <a:xfrm>
            <a:off x="7797962" y="814383"/>
            <a:ext cx="3961955" cy="2424152"/>
          </a:xfrm>
          <a:prstGeom prst="rect">
            <a:avLst/>
          </a:prstGeom>
          <a:ln w="12700">
            <a:miter lim="400000"/>
          </a:ln>
        </p:spPr>
      </p:pic>
      <p:pic>
        <p:nvPicPr>
          <p:cNvPr id="3" name="Picture 3" descr="Picture 3">
            <a:extLst>
              <a:ext uri="{FF2B5EF4-FFF2-40B4-BE49-F238E27FC236}">
                <a16:creationId xmlns:a16="http://schemas.microsoft.com/office/drawing/2014/main" id="{C4FC4A53-92EF-F94E-A6C0-91B31D776D01}"/>
              </a:ext>
            </a:extLst>
          </p:cNvPr>
          <p:cNvPicPr>
            <a:picLocks noChangeAspect="1"/>
          </p:cNvPicPr>
          <p:nvPr/>
        </p:nvPicPr>
        <p:blipFill>
          <a:blip r:embed="rId3">
            <a:extLst/>
          </a:blip>
          <a:stretch>
            <a:fillRect/>
          </a:stretch>
        </p:blipFill>
        <p:spPr>
          <a:xfrm>
            <a:off x="7797962" y="3465971"/>
            <a:ext cx="3961956" cy="2336374"/>
          </a:xfrm>
          <a:prstGeom prst="rect">
            <a:avLst/>
          </a:prstGeom>
          <a:ln w="12700">
            <a:miter lim="400000"/>
          </a:ln>
        </p:spPr>
      </p:pic>
      <p:sp>
        <p:nvSpPr>
          <p:cNvPr id="4" name="Straight Arrow Connector 4">
            <a:extLst>
              <a:ext uri="{FF2B5EF4-FFF2-40B4-BE49-F238E27FC236}">
                <a16:creationId xmlns:a16="http://schemas.microsoft.com/office/drawing/2014/main" id="{E5A61478-107B-7D48-9450-796F0D16079B}"/>
              </a:ext>
            </a:extLst>
          </p:cNvPr>
          <p:cNvSpPr/>
          <p:nvPr/>
        </p:nvSpPr>
        <p:spPr>
          <a:xfrm flipV="1">
            <a:off x="8333707" y="5509113"/>
            <a:ext cx="2890464" cy="5"/>
          </a:xfrm>
          <a:prstGeom prst="line">
            <a:avLst/>
          </a:prstGeom>
          <a:ln w="22225">
            <a:solidFill>
              <a:srgbClr val="3366CC"/>
            </a:solidFill>
            <a:tailEnd type="triangle"/>
          </a:ln>
        </p:spPr>
        <p:txBody>
          <a:bodyPr lIns="60957" tIns="60957" rIns="60957" bIns="60957"/>
          <a:lstStyle/>
          <a:p>
            <a:pPr>
              <a:defRPr>
                <a:latin typeface="+mn-lt"/>
                <a:ea typeface="+mn-ea"/>
                <a:cs typeface="+mn-cs"/>
                <a:sym typeface="Helvetica"/>
              </a:defRPr>
            </a:pPr>
            <a:endParaRPr sz="2400" dirty="0">
              <a:latin typeface="Times New Roman Regular" panose="02020603050405020304" pitchFamily="18" charset="0"/>
              <a:cs typeface="Times New Roman Regular" panose="02020603050405020304" pitchFamily="18" charset="0"/>
            </a:endParaRPr>
          </a:p>
        </p:txBody>
      </p:sp>
      <p:sp>
        <p:nvSpPr>
          <p:cNvPr id="5" name="Rectangle 4">
            <a:extLst>
              <a:ext uri="{FF2B5EF4-FFF2-40B4-BE49-F238E27FC236}">
                <a16:creationId xmlns:a16="http://schemas.microsoft.com/office/drawing/2014/main" id="{FF12F118-60D4-144F-9F14-7606B8155F4C}"/>
              </a:ext>
            </a:extLst>
          </p:cNvPr>
          <p:cNvSpPr/>
          <p:nvPr/>
        </p:nvSpPr>
        <p:spPr>
          <a:xfrm>
            <a:off x="7492793" y="5880488"/>
            <a:ext cx="4504713" cy="523220"/>
          </a:xfrm>
          <a:prstGeom prst="rect">
            <a:avLst/>
          </a:prstGeom>
        </p:spPr>
        <p:txBody>
          <a:bodyPr wrap="square">
            <a:spAutoFit/>
          </a:bodyPr>
          <a:lstStyle/>
          <a:p>
            <a:pPr algn="ctr"/>
            <a:r>
              <a:rPr lang="en-IN" sz="1400" dirty="0">
                <a:latin typeface="Times New Roman Regular" panose="02020603050405020304" pitchFamily="18" charset="0"/>
                <a:cs typeface="Times New Roman Regular" panose="02020603050405020304" pitchFamily="18" charset="0"/>
              </a:rPr>
              <a:t>Stand Alone Radha 108 Therapy in </a:t>
            </a:r>
          </a:p>
          <a:p>
            <a:pPr algn="ctr"/>
            <a:r>
              <a:rPr lang="en-IN" sz="1400" dirty="0">
                <a:latin typeface="Times New Roman Regular" panose="02020603050405020304" pitchFamily="18" charset="0"/>
                <a:cs typeface="Times New Roman Regular" panose="02020603050405020304" pitchFamily="18" charset="0"/>
              </a:rPr>
              <a:t>Global Clinical Studies</a:t>
            </a:r>
          </a:p>
        </p:txBody>
      </p:sp>
      <p:sp>
        <p:nvSpPr>
          <p:cNvPr id="6" name="Rectangle 5">
            <a:extLst>
              <a:ext uri="{FF2B5EF4-FFF2-40B4-BE49-F238E27FC236}">
                <a16:creationId xmlns:a16="http://schemas.microsoft.com/office/drawing/2014/main" id="{4ACF9DF2-E369-8244-B06E-67C452133668}"/>
              </a:ext>
            </a:extLst>
          </p:cNvPr>
          <p:cNvSpPr/>
          <p:nvPr/>
        </p:nvSpPr>
        <p:spPr>
          <a:xfrm>
            <a:off x="667658" y="457042"/>
            <a:ext cx="4984124" cy="954107"/>
          </a:xfrm>
          <a:prstGeom prst="rect">
            <a:avLst/>
          </a:prstGeom>
          <a:noFill/>
          <a:ln>
            <a:solidFill>
              <a:schemeClr val="tx1"/>
            </a:solidFill>
          </a:ln>
        </p:spPr>
        <p:txBody>
          <a:bodyPr wrap="square">
            <a:spAutoFit/>
          </a:bodyPr>
          <a:lstStyle/>
          <a:p>
            <a:r>
              <a:rPr lang="en-IN" sz="2800" dirty="0">
                <a:latin typeface="Times New Roman" panose="02020603050405020304" pitchFamily="18" charset="0"/>
                <a:cs typeface="Times New Roman" panose="02020603050405020304" pitchFamily="18" charset="0"/>
              </a:rPr>
              <a:t>Meta Analysis on 25000 Subjects</a:t>
            </a:r>
          </a:p>
          <a:p>
            <a:r>
              <a:rPr lang="en-IN" sz="2800" dirty="0">
                <a:latin typeface="Times New Roman" panose="02020603050405020304" pitchFamily="18" charset="0"/>
                <a:cs typeface="Times New Roman" panose="02020603050405020304" pitchFamily="18" charset="0"/>
              </a:rPr>
              <a:t>Including healthy population</a:t>
            </a:r>
            <a:endParaRPr lang="en-US" sz="28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1C13515-B096-A840-85BA-B3EFDFD77739}"/>
              </a:ext>
            </a:extLst>
          </p:cNvPr>
          <p:cNvSpPr/>
          <p:nvPr/>
        </p:nvSpPr>
        <p:spPr>
          <a:xfrm>
            <a:off x="667658" y="1696104"/>
            <a:ext cx="6096000" cy="2677656"/>
          </a:xfrm>
          <a:prstGeom prst="rect">
            <a:avLst/>
          </a:prstGeom>
        </p:spPr>
        <p:txBody>
          <a:bodyPr>
            <a:spAutoFit/>
          </a:bodyPr>
          <a:lstStyle/>
          <a:p>
            <a:r>
              <a:rPr lang="en-IN" b="1" dirty="0">
                <a:solidFill>
                  <a:srgbClr val="000000"/>
                </a:solidFill>
                <a:latin typeface="Times New Roman" panose="02020603050405020304" pitchFamily="18" charset="0"/>
              </a:rPr>
              <a:t>Objective</a:t>
            </a:r>
            <a:r>
              <a:rPr lang="en-IN" dirty="0">
                <a:solidFill>
                  <a:srgbClr val="000000"/>
                </a:solidFill>
                <a:latin typeface="Times New Roman" panose="02020603050405020304" pitchFamily="18" charset="0"/>
              </a:rPr>
              <a:t>: Ascertain the safety and efficacy of RECEPTOL</a:t>
            </a:r>
            <a:r>
              <a:rPr lang="en-US" i="1" baseline="30000" dirty="0">
                <a:solidFill>
                  <a:schemeClr val="tx1">
                    <a:lumMod val="85000"/>
                    <a:lumOff val="15000"/>
                  </a:schemeClr>
                </a:solidFill>
                <a:latin typeface="Times New Roman" panose="02020603050405020304" pitchFamily="18" charset="0"/>
                <a:ea typeface="Arial Unicode MS" panose="020B0604020202020204" pitchFamily="34" charset="-128"/>
              </a:rPr>
              <a:t> ®</a:t>
            </a:r>
            <a:r>
              <a:rPr lang="en-US" i="1" dirty="0">
                <a:solidFill>
                  <a:schemeClr val="tx1">
                    <a:lumMod val="85000"/>
                    <a:lumOff val="15000"/>
                  </a:schemeClr>
                </a:solidFill>
                <a:latin typeface="Times New Roman" panose="02020603050405020304" pitchFamily="18" charset="0"/>
                <a:ea typeface="Arial Unicode MS" panose="020B0604020202020204" pitchFamily="34" charset="-128"/>
              </a:rPr>
              <a:t> </a:t>
            </a:r>
            <a:endParaRPr lang="en-IN" dirty="0">
              <a:solidFill>
                <a:srgbClr val="000000"/>
              </a:solidFill>
              <a:latin typeface="Times New Roman" panose="02020603050405020304" pitchFamily="18" charset="0"/>
            </a:endParaRPr>
          </a:p>
          <a:p>
            <a:endParaRPr lang="en-IN" sz="800" dirty="0">
              <a:solidFill>
                <a:srgbClr val="000000"/>
              </a:solidFill>
              <a:latin typeface="Times New Roman" panose="02020603050405020304" pitchFamily="18" charset="0"/>
            </a:endParaRPr>
          </a:p>
          <a:p>
            <a:r>
              <a:rPr lang="en-IN" b="1" dirty="0">
                <a:solidFill>
                  <a:srgbClr val="000000"/>
                </a:solidFill>
                <a:latin typeface="Times New Roman" panose="02020603050405020304" pitchFamily="18" charset="0"/>
              </a:rPr>
              <a:t>Sample Size: </a:t>
            </a:r>
            <a:r>
              <a:rPr lang="en-IN" dirty="0">
                <a:solidFill>
                  <a:srgbClr val="000000"/>
                </a:solidFill>
                <a:latin typeface="Times New Roman" panose="02020603050405020304" pitchFamily="18" charset="0"/>
              </a:rPr>
              <a:t>25,000 Subjects</a:t>
            </a:r>
          </a:p>
          <a:p>
            <a:endParaRPr lang="en-IN" sz="800" dirty="0">
              <a:solidFill>
                <a:srgbClr val="000000"/>
              </a:solidFill>
              <a:latin typeface="Times New Roman" panose="02020603050405020304" pitchFamily="18" charset="0"/>
            </a:endParaRPr>
          </a:p>
          <a:p>
            <a:r>
              <a:rPr lang="en-IN" b="1" dirty="0">
                <a:solidFill>
                  <a:srgbClr val="000000"/>
                </a:solidFill>
                <a:latin typeface="Times New Roman" panose="02020603050405020304" pitchFamily="18" charset="0"/>
              </a:rPr>
              <a:t>Scope:</a:t>
            </a:r>
            <a:r>
              <a:rPr lang="en-IN" dirty="0">
                <a:solidFill>
                  <a:srgbClr val="000000"/>
                </a:solidFill>
                <a:latin typeface="Times New Roman" panose="02020603050405020304" pitchFamily="18" charset="0"/>
              </a:rPr>
              <a:t> HIV, Swine Flu, Allergy/Asthma, Rheumatoid Arthritis , Endometriosis &amp; NCD, Chronic Fatigue Syndrome</a:t>
            </a:r>
          </a:p>
          <a:p>
            <a:endParaRPr lang="en-IN" sz="800" dirty="0">
              <a:solidFill>
                <a:srgbClr val="000000"/>
              </a:solidFill>
              <a:latin typeface="Times New Roman" panose="02020603050405020304" pitchFamily="18" charset="0"/>
            </a:endParaRPr>
          </a:p>
          <a:p>
            <a:r>
              <a:rPr lang="en-IN" b="1" dirty="0">
                <a:solidFill>
                  <a:srgbClr val="000000"/>
                </a:solidFill>
                <a:latin typeface="Times New Roman" panose="02020603050405020304" pitchFamily="18" charset="0"/>
              </a:rPr>
              <a:t>Hypothesis:</a:t>
            </a:r>
            <a:r>
              <a:rPr lang="en-IN" dirty="0">
                <a:solidFill>
                  <a:srgbClr val="000000"/>
                </a:solidFill>
                <a:latin typeface="Times New Roman" panose="02020603050405020304" pitchFamily="18" charset="0"/>
              </a:rPr>
              <a:t> Weight gain is an indication of wellness and overall health. No side effects with improved QoL showcases the safety and efficacy of the product. </a:t>
            </a:r>
          </a:p>
          <a:p>
            <a:endParaRPr lang="en-IN" dirty="0">
              <a:solidFill>
                <a:srgbClr val="000000"/>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0C483486-18BD-B248-8BC6-1FB9BD45C216}"/>
              </a:ext>
            </a:extLst>
          </p:cNvPr>
          <p:cNvSpPr/>
          <p:nvPr/>
        </p:nvSpPr>
        <p:spPr>
          <a:xfrm>
            <a:off x="460825" y="4387361"/>
            <a:ext cx="6594557" cy="1754326"/>
          </a:xfrm>
          <a:prstGeom prst="rect">
            <a:avLst/>
          </a:prstGeom>
        </p:spPr>
        <p:txBody>
          <a:bodyPr wrap="square">
            <a:spAutoFit/>
          </a:bodyPr>
          <a:lstStyle/>
          <a:p>
            <a:r>
              <a:rPr lang="en-IN" b="1" dirty="0">
                <a:solidFill>
                  <a:srgbClr val="000000"/>
                </a:solidFill>
                <a:latin typeface="Times New Roman" panose="02020603050405020304" pitchFamily="18" charset="0"/>
              </a:rPr>
              <a:t>Conclusion : </a:t>
            </a:r>
          </a:p>
          <a:p>
            <a:r>
              <a:rPr lang="en-IN" dirty="0">
                <a:solidFill>
                  <a:srgbClr val="000000"/>
                </a:solidFill>
                <a:latin typeface="Times New Roman" panose="02020603050405020304" pitchFamily="18" charset="0"/>
              </a:rPr>
              <a:t>Study reveals that </a:t>
            </a:r>
            <a:r>
              <a:rPr lang="en-IN" dirty="0">
                <a:latin typeface="Times New Roman" panose="02020603050405020304" pitchFamily="18" charset="0"/>
                <a:cs typeface="Times New Roman" panose="02020603050405020304" pitchFamily="18" charset="0"/>
              </a:rPr>
              <a:t>RECEPTOL</a:t>
            </a:r>
            <a:r>
              <a:rPr lang="en-US" i="1" baseline="30000" dirty="0">
                <a:solidFill>
                  <a:schemeClr val="tx1">
                    <a:lumMod val="85000"/>
                    <a:lumOff val="15000"/>
                  </a:schemeClr>
                </a:solidFill>
                <a:latin typeface="Times New Roman" panose="02020603050405020304" pitchFamily="18" charset="0"/>
                <a:ea typeface="Arial Unicode MS" panose="020B0604020202020204" pitchFamily="34" charset="-128"/>
              </a:rPr>
              <a:t> ®</a:t>
            </a:r>
            <a:r>
              <a:rPr lang="en-IN" dirty="0">
                <a:latin typeface="Times New Roman" panose="02020603050405020304" pitchFamily="18" charset="0"/>
                <a:cs typeface="Times New Roman" panose="02020603050405020304" pitchFamily="18" charset="0"/>
              </a:rPr>
              <a:t> </a:t>
            </a:r>
            <a:r>
              <a:rPr lang="en-IN" dirty="0">
                <a:solidFill>
                  <a:srgbClr val="000000"/>
                </a:solidFill>
                <a:latin typeface="Times New Roman" panose="02020603050405020304" pitchFamily="18" charset="0"/>
              </a:rPr>
              <a:t>oral spray therapy provides </a:t>
            </a:r>
            <a:r>
              <a:rPr lang="en-IN" b="1" dirty="0">
                <a:solidFill>
                  <a:srgbClr val="000000"/>
                </a:solidFill>
                <a:latin typeface="Times New Roman" panose="02020603050405020304" pitchFamily="18" charset="0"/>
              </a:rPr>
              <a:t>significant efficacy &amp; safety in all groups of patients suffering from communicable &amp; Immunity diseases </a:t>
            </a:r>
            <a:r>
              <a:rPr lang="en-IN" dirty="0">
                <a:solidFill>
                  <a:srgbClr val="000000"/>
                </a:solidFill>
                <a:latin typeface="Times New Roman" panose="02020603050405020304" pitchFamily="18" charset="0"/>
              </a:rPr>
              <a:t>with increased Quality of Life with increased weight gain in chronic patients. The product is completely safe with no side effects per 10 years follow up.</a:t>
            </a:r>
            <a:endParaRPr lang="en-IN"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72958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1F30647-33C9-4721-A31A-6FD15065620F}"/>
              </a:ext>
            </a:extLst>
          </p:cNvPr>
          <p:cNvGraphicFramePr>
            <a:graphicFrameLocks noChangeAspect="1"/>
          </p:cNvGraphicFramePr>
          <p:nvPr>
            <p:custDataLst>
              <p:tags r:id="rId2"/>
            </p:custDataLst>
            <p:extLst>
              <p:ext uri="{D42A27DB-BD31-4B8C-83A1-F6EECF244321}">
                <p14:modId xmlns:p14="http://schemas.microsoft.com/office/powerpoint/2010/main" val="790965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93"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91F30647-33C9-4721-A31A-6FD1506562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9770B81-762C-41EE-A22C-F54E5D3F0D6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IN" sz="4800" dirty="0">
              <a:latin typeface="Times New Roman" panose="02020603050405020304" pitchFamily="18" charset="0"/>
              <a:ea typeface="+mj-ea"/>
              <a:cs typeface="Times New Roman" panose="02020603050405020304" pitchFamily="18" charset="0"/>
              <a:sym typeface="Times New Roman" panose="02020603050405020304" pitchFamily="18" charset="0"/>
            </a:endParaRPr>
          </a:p>
        </p:txBody>
      </p:sp>
      <p:sp>
        <p:nvSpPr>
          <p:cNvPr id="15" name="Content Placeholder 2">
            <a:extLst>
              <a:ext uri="{FF2B5EF4-FFF2-40B4-BE49-F238E27FC236}">
                <a16:creationId xmlns:a16="http://schemas.microsoft.com/office/drawing/2014/main" id="{9A4D9383-A701-4448-9A98-A7410CF48441}"/>
              </a:ext>
            </a:extLst>
          </p:cNvPr>
          <p:cNvSpPr txBox="1">
            <a:spLocks/>
          </p:cNvSpPr>
          <p:nvPr/>
        </p:nvSpPr>
        <p:spPr>
          <a:xfrm>
            <a:off x="1905000" y="1832692"/>
            <a:ext cx="8153400" cy="5122423"/>
          </a:xfrm>
          <a:prstGeom prst="rect">
            <a:avLst/>
          </a:prstGeom>
        </p:spPr>
        <p:txBody>
          <a:bodyPr/>
          <a:lstStyle>
            <a:lvl1pPr marL="0" indent="0" algn="ctr" defTabSz="914400" rtl="0" eaLnBrk="1" latinLnBrk="0" hangingPunct="1">
              <a:lnSpc>
                <a:spcPct val="90000"/>
              </a:lnSpc>
              <a:spcBef>
                <a:spcPts val="400"/>
              </a:spcBef>
              <a:spcAft>
                <a:spcPts val="200"/>
              </a:spcAft>
              <a:buClr>
                <a:schemeClr val="accent1"/>
              </a:buClr>
              <a:buSzTx/>
              <a:buFont typeface="Calibri" panose="020F0502020204030204" pitchFamily="34" charset="0"/>
              <a:buNone/>
              <a:defRPr sz="1700" b="1"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CHANGES IN MEAN BODY WEIGHT AMONG STUDY CASES</a:t>
            </a:r>
          </a:p>
        </p:txBody>
      </p:sp>
      <p:graphicFrame>
        <p:nvGraphicFramePr>
          <p:cNvPr id="16" name="Table 7">
            <a:extLst>
              <a:ext uri="{FF2B5EF4-FFF2-40B4-BE49-F238E27FC236}">
                <a16:creationId xmlns:a16="http://schemas.microsoft.com/office/drawing/2014/main" id="{65732DFB-0175-4D6F-832D-24663369456D}"/>
              </a:ext>
            </a:extLst>
          </p:cNvPr>
          <p:cNvGraphicFramePr/>
          <p:nvPr>
            <p:extLst>
              <p:ext uri="{D42A27DB-BD31-4B8C-83A1-F6EECF244321}">
                <p14:modId xmlns:p14="http://schemas.microsoft.com/office/powerpoint/2010/main" val="2738677261"/>
              </p:ext>
            </p:extLst>
          </p:nvPr>
        </p:nvGraphicFramePr>
        <p:xfrm>
          <a:off x="1310240" y="2204323"/>
          <a:ext cx="4489614" cy="3683877"/>
        </p:xfrm>
        <a:graphic>
          <a:graphicData uri="http://schemas.openxmlformats.org/drawingml/2006/table">
            <a:tbl>
              <a:tblPr firstRow="1" firstCol="1" lastRow="1" bandRow="1"/>
              <a:tblGrid>
                <a:gridCol w="2491849">
                  <a:extLst>
                    <a:ext uri="{9D8B030D-6E8A-4147-A177-3AD203B41FA5}">
                      <a16:colId xmlns:a16="http://schemas.microsoft.com/office/drawing/2014/main" val="20000"/>
                    </a:ext>
                  </a:extLst>
                </a:gridCol>
                <a:gridCol w="1997765">
                  <a:extLst>
                    <a:ext uri="{9D8B030D-6E8A-4147-A177-3AD203B41FA5}">
                      <a16:colId xmlns:a16="http://schemas.microsoft.com/office/drawing/2014/main" val="20001"/>
                    </a:ext>
                  </a:extLst>
                </a:gridCol>
              </a:tblGrid>
              <a:tr h="670560">
                <a:tc>
                  <a:txBody>
                    <a:bodyPr/>
                    <a:lstStyle/>
                    <a:p>
                      <a:pPr algn="ctr">
                        <a:defRPr sz="1100">
                          <a:sym typeface="Calibri"/>
                        </a:defRPr>
                      </a:pPr>
                      <a:r>
                        <a:rPr sz="1500"/>
                        <a:t>Duration</a:t>
                      </a:r>
                      <a:endParaRPr sz="1200"/>
                    </a:p>
                    <a:p>
                      <a:pPr algn="ctr">
                        <a:defRPr sz="1100">
                          <a:sym typeface="Calibri"/>
                        </a:defRPr>
                      </a:pPr>
                      <a:r>
                        <a:rPr sz="1500"/>
                        <a:t> (Weeks)</a:t>
                      </a:r>
                    </a:p>
                  </a:txBody>
                  <a:tcPr marL="0" marR="0" marT="0" marB="0" anchor="ctr" horzOverflow="overflow">
                    <a:lnB w="12700">
                      <a:solidFill>
                        <a:schemeClr val="accent2"/>
                      </a:solidFill>
                    </a:lnB>
                    <a:solidFill>
                      <a:srgbClr val="E6EDF7"/>
                    </a:solidFill>
                  </a:tcPr>
                </a:tc>
                <a:tc>
                  <a:txBody>
                    <a:bodyPr/>
                    <a:lstStyle/>
                    <a:p>
                      <a:pPr algn="ctr">
                        <a:defRPr sz="1100">
                          <a:sym typeface="Calibri"/>
                        </a:defRPr>
                      </a:pPr>
                      <a:r>
                        <a:rPr sz="1500"/>
                        <a:t>Mean weight</a:t>
                      </a:r>
                      <a:endParaRPr sz="1200"/>
                    </a:p>
                    <a:p>
                      <a:pPr algn="ctr">
                        <a:defRPr sz="1100">
                          <a:sym typeface="Calibri"/>
                        </a:defRPr>
                      </a:pPr>
                      <a:r>
                        <a:rPr sz="1500"/>
                        <a:t>(   </a:t>
                      </a:r>
                      <a:r>
                        <a:rPr sz="1500" b="0">
                          <a:latin typeface="Symbol"/>
                          <a:ea typeface="Symbol"/>
                          <a:cs typeface="Symbol"/>
                          <a:sym typeface="Symbol"/>
                        </a:rPr>
                        <a:t>±</a:t>
                      </a:r>
                      <a:r>
                        <a:rPr sz="1500"/>
                        <a:t> SD)</a:t>
                      </a:r>
                      <a:endParaRPr sz="1200"/>
                    </a:p>
                    <a:p>
                      <a:pPr algn="ctr">
                        <a:defRPr sz="1100">
                          <a:sym typeface="Calibri"/>
                        </a:defRPr>
                      </a:pPr>
                      <a:r>
                        <a:rPr sz="1500"/>
                        <a:t>(N = 10000)</a:t>
                      </a:r>
                    </a:p>
                  </a:txBody>
                  <a:tcPr marL="0" marR="0" marT="0" marB="0" anchor="ctr" horzOverflow="overflow">
                    <a:lnB w="12700">
                      <a:solidFill>
                        <a:schemeClr val="accent2"/>
                      </a:solidFill>
                    </a:lnB>
                    <a:solidFill>
                      <a:srgbClr val="E6EDF7"/>
                    </a:solidFill>
                  </a:tcPr>
                </a:tc>
                <a:extLst>
                  <a:ext uri="{0D108BD9-81ED-4DB2-BD59-A6C34878D82A}">
                    <a16:rowId xmlns:a16="http://schemas.microsoft.com/office/drawing/2014/main" val="10000"/>
                  </a:ext>
                </a:extLst>
              </a:tr>
              <a:tr h="223520">
                <a:tc>
                  <a:txBody>
                    <a:bodyPr/>
                    <a:lstStyle/>
                    <a:p>
                      <a:pPr algn="ctr">
                        <a:defRPr sz="1800" b="0"/>
                      </a:pPr>
                      <a:r>
                        <a:rPr sz="1500" b="1">
                          <a:sym typeface="Calibri"/>
                        </a:rPr>
                        <a:t>Baseline</a:t>
                      </a:r>
                    </a:p>
                  </a:txBody>
                  <a:tcPr marL="0" marR="0" marT="0" marB="0" anchor="ctr" horzOverflow="overflow">
                    <a:lnT w="12700">
                      <a:solidFill>
                        <a:schemeClr val="accent2"/>
                      </a:solidFill>
                    </a:lnT>
                    <a:solidFill>
                      <a:srgbClr val="CAD9EF"/>
                    </a:solidFill>
                  </a:tcPr>
                </a:tc>
                <a:tc>
                  <a:txBody>
                    <a:bodyPr/>
                    <a:lstStyle/>
                    <a:p>
                      <a:pPr algn="ctr">
                        <a:defRPr sz="1800"/>
                      </a:pPr>
                      <a:r>
                        <a:rPr sz="1500" b="1">
                          <a:sym typeface="Calibri"/>
                        </a:rPr>
                        <a:t>50.30 ± 10.02</a:t>
                      </a:r>
                    </a:p>
                  </a:txBody>
                  <a:tcPr marL="0" marR="0" marT="0" marB="0" anchor="ctr" horzOverflow="overflow">
                    <a:lnT w="12700">
                      <a:solidFill>
                        <a:schemeClr val="accent2"/>
                      </a:solidFill>
                    </a:lnT>
                    <a:solidFill>
                      <a:srgbClr val="CAD9EF"/>
                    </a:solidFill>
                  </a:tcPr>
                </a:tc>
                <a:extLst>
                  <a:ext uri="{0D108BD9-81ED-4DB2-BD59-A6C34878D82A}">
                    <a16:rowId xmlns:a16="http://schemas.microsoft.com/office/drawing/2014/main" val="10001"/>
                  </a:ext>
                </a:extLst>
              </a:tr>
              <a:tr h="223520">
                <a:tc>
                  <a:txBody>
                    <a:bodyPr/>
                    <a:lstStyle/>
                    <a:p>
                      <a:pPr algn="ctr">
                        <a:defRPr sz="1800" b="0"/>
                      </a:pPr>
                      <a:r>
                        <a:rPr sz="1500" b="1">
                          <a:sym typeface="Calibri"/>
                        </a:rPr>
                        <a:t>1</a:t>
                      </a:r>
                    </a:p>
                  </a:txBody>
                  <a:tcPr marL="0" marR="0" marT="0" marB="0" anchor="ctr" horzOverflow="overflow">
                    <a:solidFill>
                      <a:srgbClr val="E6EDF7"/>
                    </a:solidFill>
                  </a:tcPr>
                </a:tc>
                <a:tc>
                  <a:txBody>
                    <a:bodyPr/>
                    <a:lstStyle/>
                    <a:p>
                      <a:pPr algn="ctr">
                        <a:defRPr sz="1800"/>
                      </a:pPr>
                      <a:r>
                        <a:rPr sz="1500" b="1">
                          <a:sym typeface="Calibri"/>
                        </a:rPr>
                        <a:t>50.65 ± 10.01</a:t>
                      </a:r>
                    </a:p>
                  </a:txBody>
                  <a:tcPr marL="0" marR="0" marT="0" marB="0" anchor="ctr" horzOverflow="overflow">
                    <a:solidFill>
                      <a:srgbClr val="E6EDF7"/>
                    </a:solidFill>
                  </a:tcPr>
                </a:tc>
                <a:extLst>
                  <a:ext uri="{0D108BD9-81ED-4DB2-BD59-A6C34878D82A}">
                    <a16:rowId xmlns:a16="http://schemas.microsoft.com/office/drawing/2014/main" val="10002"/>
                  </a:ext>
                </a:extLst>
              </a:tr>
              <a:tr h="254877">
                <a:tc>
                  <a:txBody>
                    <a:bodyPr/>
                    <a:lstStyle/>
                    <a:p>
                      <a:pPr algn="ctr">
                        <a:defRPr sz="1800" b="0"/>
                      </a:pPr>
                      <a:r>
                        <a:rPr sz="1500" b="1">
                          <a:sym typeface="Calibri"/>
                        </a:rPr>
                        <a:t>2</a:t>
                      </a:r>
                    </a:p>
                  </a:txBody>
                  <a:tcPr marL="0" marR="0" marT="0" marB="0" anchor="ctr" horzOverflow="overflow">
                    <a:solidFill>
                      <a:srgbClr val="CAD9EF"/>
                    </a:solidFill>
                  </a:tcPr>
                </a:tc>
                <a:tc>
                  <a:txBody>
                    <a:bodyPr/>
                    <a:lstStyle/>
                    <a:p>
                      <a:pPr algn="ctr">
                        <a:defRPr sz="1800"/>
                      </a:pPr>
                      <a:r>
                        <a:rPr sz="1500" b="1">
                          <a:sym typeface="Calibri"/>
                        </a:rPr>
                        <a:t>51.01 ± 09.96</a:t>
                      </a:r>
                    </a:p>
                  </a:txBody>
                  <a:tcPr marL="0" marR="0" marT="0" marB="0" anchor="ctr" horzOverflow="overflow">
                    <a:solidFill>
                      <a:srgbClr val="CAD9EF"/>
                    </a:solidFill>
                  </a:tcPr>
                </a:tc>
                <a:extLst>
                  <a:ext uri="{0D108BD9-81ED-4DB2-BD59-A6C34878D82A}">
                    <a16:rowId xmlns:a16="http://schemas.microsoft.com/office/drawing/2014/main" val="10003"/>
                  </a:ext>
                </a:extLst>
              </a:tr>
              <a:tr h="223520">
                <a:tc>
                  <a:txBody>
                    <a:bodyPr/>
                    <a:lstStyle/>
                    <a:p>
                      <a:pPr algn="ctr">
                        <a:defRPr sz="1800" b="0"/>
                      </a:pPr>
                      <a:r>
                        <a:rPr sz="1500" b="1">
                          <a:sym typeface="Calibri"/>
                        </a:rPr>
                        <a:t>3</a:t>
                      </a:r>
                    </a:p>
                  </a:txBody>
                  <a:tcPr marL="0" marR="0" marT="0" marB="0" anchor="ctr" horzOverflow="overflow">
                    <a:solidFill>
                      <a:srgbClr val="E6EDF7"/>
                    </a:solidFill>
                  </a:tcPr>
                </a:tc>
                <a:tc>
                  <a:txBody>
                    <a:bodyPr/>
                    <a:lstStyle/>
                    <a:p>
                      <a:pPr algn="ctr">
                        <a:defRPr sz="1800"/>
                      </a:pPr>
                      <a:r>
                        <a:rPr sz="1500" b="1">
                          <a:sym typeface="Calibri"/>
                        </a:rPr>
                        <a:t>51.47 ± 09.94</a:t>
                      </a:r>
                    </a:p>
                  </a:txBody>
                  <a:tcPr marL="0" marR="0" marT="0" marB="0" anchor="ctr" horzOverflow="overflow">
                    <a:solidFill>
                      <a:srgbClr val="E6EDF7"/>
                    </a:solidFill>
                  </a:tcPr>
                </a:tc>
                <a:extLst>
                  <a:ext uri="{0D108BD9-81ED-4DB2-BD59-A6C34878D82A}">
                    <a16:rowId xmlns:a16="http://schemas.microsoft.com/office/drawing/2014/main" val="10004"/>
                  </a:ext>
                </a:extLst>
              </a:tr>
              <a:tr h="223520">
                <a:tc>
                  <a:txBody>
                    <a:bodyPr/>
                    <a:lstStyle/>
                    <a:p>
                      <a:pPr algn="ctr">
                        <a:defRPr sz="1800" b="0"/>
                      </a:pPr>
                      <a:r>
                        <a:rPr sz="1500" b="1">
                          <a:sym typeface="Calibri"/>
                        </a:rPr>
                        <a:t>4</a:t>
                      </a:r>
                    </a:p>
                  </a:txBody>
                  <a:tcPr marL="0" marR="0" marT="0" marB="0" anchor="ctr" horzOverflow="overflow">
                    <a:solidFill>
                      <a:srgbClr val="CAD9EF"/>
                    </a:solidFill>
                  </a:tcPr>
                </a:tc>
                <a:tc>
                  <a:txBody>
                    <a:bodyPr/>
                    <a:lstStyle/>
                    <a:p>
                      <a:pPr algn="ctr">
                        <a:defRPr sz="1800"/>
                      </a:pPr>
                      <a:r>
                        <a:rPr sz="1500" b="1">
                          <a:sym typeface="Calibri"/>
                        </a:rPr>
                        <a:t>52.00 ± 09.96</a:t>
                      </a:r>
                    </a:p>
                  </a:txBody>
                  <a:tcPr marL="0" marR="0" marT="0" marB="0" anchor="ctr" horzOverflow="overflow">
                    <a:solidFill>
                      <a:srgbClr val="CAD9EF"/>
                    </a:solidFill>
                  </a:tcPr>
                </a:tc>
                <a:extLst>
                  <a:ext uri="{0D108BD9-81ED-4DB2-BD59-A6C34878D82A}">
                    <a16:rowId xmlns:a16="http://schemas.microsoft.com/office/drawing/2014/main" val="10005"/>
                  </a:ext>
                </a:extLst>
              </a:tr>
              <a:tr h="447040">
                <a:tc>
                  <a:txBody>
                    <a:bodyPr/>
                    <a:lstStyle/>
                    <a:p>
                      <a:pPr algn="ctr">
                        <a:defRPr sz="1100">
                          <a:sym typeface="Calibri"/>
                        </a:defRPr>
                      </a:pPr>
                      <a:r>
                        <a:rPr sz="1500"/>
                        <a:t>Mean Diff. (Baseline – Wk1)</a:t>
                      </a:r>
                      <a:endParaRPr sz="1200"/>
                    </a:p>
                    <a:p>
                      <a:pPr algn="ctr">
                        <a:defRPr sz="1100">
                          <a:sym typeface="Calibri"/>
                        </a:defRPr>
                      </a:pPr>
                      <a:r>
                        <a:rPr sz="1500"/>
                        <a:t>(P value)</a:t>
                      </a:r>
                    </a:p>
                  </a:txBody>
                  <a:tcPr marL="0" marR="0" marT="0" marB="0" anchor="ctr" horzOverflow="overflow">
                    <a:solidFill>
                      <a:srgbClr val="E6EDF7"/>
                    </a:solidFill>
                  </a:tcPr>
                </a:tc>
                <a:tc>
                  <a:txBody>
                    <a:bodyPr/>
                    <a:lstStyle/>
                    <a:p>
                      <a:pPr algn="ctr">
                        <a:defRPr sz="1100" b="1">
                          <a:sym typeface="Calibri"/>
                        </a:defRPr>
                      </a:pPr>
                      <a:r>
                        <a:rPr sz="1500"/>
                        <a:t>*00.35 ± 00.66</a:t>
                      </a:r>
                      <a:endParaRPr sz="1200"/>
                    </a:p>
                    <a:p>
                      <a:pPr algn="ctr">
                        <a:defRPr sz="1100" b="1">
                          <a:sym typeface="Calibri"/>
                        </a:defRPr>
                      </a:pPr>
                      <a:r>
                        <a:rPr sz="1500"/>
                        <a:t>(0.001)</a:t>
                      </a:r>
                    </a:p>
                  </a:txBody>
                  <a:tcPr marL="0" marR="0" marT="0" marB="0" anchor="ctr" horzOverflow="overflow">
                    <a:solidFill>
                      <a:srgbClr val="E6EDF7"/>
                    </a:solidFill>
                  </a:tcPr>
                </a:tc>
                <a:extLst>
                  <a:ext uri="{0D108BD9-81ED-4DB2-BD59-A6C34878D82A}">
                    <a16:rowId xmlns:a16="http://schemas.microsoft.com/office/drawing/2014/main" val="10006"/>
                  </a:ext>
                </a:extLst>
              </a:tr>
              <a:tr h="447040">
                <a:tc>
                  <a:txBody>
                    <a:bodyPr/>
                    <a:lstStyle/>
                    <a:p>
                      <a:pPr algn="ctr">
                        <a:defRPr sz="1100">
                          <a:sym typeface="Calibri"/>
                        </a:defRPr>
                      </a:pPr>
                      <a:r>
                        <a:rPr sz="1500"/>
                        <a:t>Mean Diff. (Baseline – Wk2)</a:t>
                      </a:r>
                      <a:endParaRPr sz="1200"/>
                    </a:p>
                    <a:p>
                      <a:pPr algn="ctr">
                        <a:defRPr sz="1100">
                          <a:sym typeface="Calibri"/>
                        </a:defRPr>
                      </a:pPr>
                      <a:r>
                        <a:rPr sz="1500"/>
                        <a:t>(P value)</a:t>
                      </a:r>
                    </a:p>
                  </a:txBody>
                  <a:tcPr marL="0" marR="0" marT="0" marB="0" anchor="ctr" horzOverflow="overflow">
                    <a:solidFill>
                      <a:srgbClr val="CAD9EF"/>
                    </a:solidFill>
                  </a:tcPr>
                </a:tc>
                <a:tc>
                  <a:txBody>
                    <a:bodyPr/>
                    <a:lstStyle/>
                    <a:p>
                      <a:pPr algn="ctr">
                        <a:defRPr sz="1100" b="1">
                          <a:sym typeface="Calibri"/>
                        </a:defRPr>
                      </a:pPr>
                      <a:r>
                        <a:rPr sz="1500"/>
                        <a:t>*00.71 ± 01.24</a:t>
                      </a:r>
                      <a:endParaRPr sz="1200"/>
                    </a:p>
                    <a:p>
                      <a:pPr algn="ctr">
                        <a:defRPr sz="1100" b="1">
                          <a:sym typeface="Calibri"/>
                        </a:defRPr>
                      </a:pPr>
                      <a:r>
                        <a:rPr sz="1500"/>
                        <a:t>(0.001)</a:t>
                      </a:r>
                    </a:p>
                  </a:txBody>
                  <a:tcPr marL="0" marR="0" marT="0" marB="0" anchor="ctr" horzOverflow="overflow">
                    <a:solidFill>
                      <a:srgbClr val="CAD9EF"/>
                    </a:solidFill>
                  </a:tcPr>
                </a:tc>
                <a:extLst>
                  <a:ext uri="{0D108BD9-81ED-4DB2-BD59-A6C34878D82A}">
                    <a16:rowId xmlns:a16="http://schemas.microsoft.com/office/drawing/2014/main" val="10007"/>
                  </a:ext>
                </a:extLst>
              </a:tr>
              <a:tr h="447040">
                <a:tc>
                  <a:txBody>
                    <a:bodyPr/>
                    <a:lstStyle/>
                    <a:p>
                      <a:pPr algn="ctr">
                        <a:defRPr sz="1100">
                          <a:sym typeface="Calibri"/>
                        </a:defRPr>
                      </a:pPr>
                      <a:r>
                        <a:rPr sz="1500"/>
                        <a:t>Mean Diff. (Baseline – Wk3)</a:t>
                      </a:r>
                      <a:endParaRPr sz="1200"/>
                    </a:p>
                    <a:p>
                      <a:pPr algn="ctr">
                        <a:defRPr sz="1100">
                          <a:sym typeface="Calibri"/>
                        </a:defRPr>
                      </a:pPr>
                      <a:r>
                        <a:rPr sz="1500"/>
                        <a:t>(P value)</a:t>
                      </a:r>
                    </a:p>
                  </a:txBody>
                  <a:tcPr marL="0" marR="0" marT="0" marB="0" anchor="ctr" horzOverflow="overflow">
                    <a:lnB w="25400">
                      <a:solidFill>
                        <a:schemeClr val="accent2"/>
                      </a:solidFill>
                    </a:lnB>
                    <a:solidFill>
                      <a:srgbClr val="E6EDF7"/>
                    </a:solidFill>
                  </a:tcPr>
                </a:tc>
                <a:tc>
                  <a:txBody>
                    <a:bodyPr/>
                    <a:lstStyle/>
                    <a:p>
                      <a:pPr algn="ctr">
                        <a:defRPr sz="1100" b="1">
                          <a:sym typeface="Calibri"/>
                        </a:defRPr>
                      </a:pPr>
                      <a:r>
                        <a:rPr sz="1500"/>
                        <a:t>*01.17 ± 01.95</a:t>
                      </a:r>
                      <a:endParaRPr sz="1200"/>
                    </a:p>
                    <a:p>
                      <a:pPr algn="ctr">
                        <a:defRPr sz="1100" b="1">
                          <a:sym typeface="Calibri"/>
                        </a:defRPr>
                      </a:pPr>
                      <a:r>
                        <a:rPr sz="1500"/>
                        <a:t>(0.001)</a:t>
                      </a:r>
                    </a:p>
                  </a:txBody>
                  <a:tcPr marL="0" marR="0" marT="0" marB="0" anchor="ctr" horzOverflow="overflow">
                    <a:lnB w="25400">
                      <a:solidFill>
                        <a:schemeClr val="accent2"/>
                      </a:solidFill>
                    </a:lnB>
                    <a:solidFill>
                      <a:srgbClr val="E6EDF7"/>
                    </a:solidFill>
                  </a:tcPr>
                </a:tc>
                <a:extLst>
                  <a:ext uri="{0D108BD9-81ED-4DB2-BD59-A6C34878D82A}">
                    <a16:rowId xmlns:a16="http://schemas.microsoft.com/office/drawing/2014/main" val="10008"/>
                  </a:ext>
                </a:extLst>
              </a:tr>
              <a:tr h="447040">
                <a:tc>
                  <a:txBody>
                    <a:bodyPr/>
                    <a:lstStyle/>
                    <a:p>
                      <a:pPr algn="ctr">
                        <a:defRPr sz="1100">
                          <a:sym typeface="Calibri"/>
                        </a:defRPr>
                      </a:pPr>
                      <a:r>
                        <a:rPr sz="1500"/>
                        <a:t>Mean Diff. (Baseline – Wk4)</a:t>
                      </a:r>
                      <a:endParaRPr sz="1200"/>
                    </a:p>
                    <a:p>
                      <a:pPr algn="ctr">
                        <a:defRPr sz="1100">
                          <a:sym typeface="Calibri"/>
                        </a:defRPr>
                      </a:pPr>
                      <a:r>
                        <a:rPr sz="1500"/>
                        <a:t>(P value)</a:t>
                      </a:r>
                    </a:p>
                  </a:txBody>
                  <a:tcPr marL="0" marR="0" marT="0" marB="0" anchor="ctr" horzOverflow="overflow">
                    <a:lnT w="25400">
                      <a:solidFill>
                        <a:schemeClr val="accent2"/>
                      </a:solidFill>
                    </a:lnT>
                    <a:solidFill>
                      <a:srgbClr val="E6EDF7"/>
                    </a:solidFill>
                  </a:tcPr>
                </a:tc>
                <a:tc>
                  <a:txBody>
                    <a:bodyPr/>
                    <a:lstStyle/>
                    <a:p>
                      <a:pPr algn="ctr">
                        <a:defRPr sz="1100">
                          <a:sym typeface="Calibri"/>
                        </a:defRPr>
                      </a:pPr>
                      <a:r>
                        <a:rPr sz="1500" dirty="0"/>
                        <a:t>*01.70 ± 02.15</a:t>
                      </a:r>
                      <a:endParaRPr sz="1200" dirty="0"/>
                    </a:p>
                    <a:p>
                      <a:pPr algn="ctr">
                        <a:defRPr sz="1100">
                          <a:sym typeface="Calibri"/>
                        </a:defRPr>
                      </a:pPr>
                      <a:r>
                        <a:rPr sz="1500" dirty="0"/>
                        <a:t>(0.001)</a:t>
                      </a:r>
                    </a:p>
                  </a:txBody>
                  <a:tcPr marL="0" marR="0" marT="0" marB="0" anchor="ctr" horzOverflow="overflow">
                    <a:lnT w="25400">
                      <a:solidFill>
                        <a:schemeClr val="accent2"/>
                      </a:solidFill>
                    </a:lnT>
                    <a:solidFill>
                      <a:srgbClr val="E6EDF7"/>
                    </a:solidFill>
                  </a:tcPr>
                </a:tc>
                <a:extLst>
                  <a:ext uri="{0D108BD9-81ED-4DB2-BD59-A6C34878D82A}">
                    <a16:rowId xmlns:a16="http://schemas.microsoft.com/office/drawing/2014/main" val="10009"/>
                  </a:ext>
                </a:extLst>
              </a:tr>
            </a:tbl>
          </a:graphicData>
        </a:graphic>
      </p:graphicFrame>
      <p:sp>
        <p:nvSpPr>
          <p:cNvPr id="17" name="Rectangle 9">
            <a:extLst>
              <a:ext uri="{FF2B5EF4-FFF2-40B4-BE49-F238E27FC236}">
                <a16:creationId xmlns:a16="http://schemas.microsoft.com/office/drawing/2014/main" id="{BFBC3E5B-CE68-4ED2-B087-E16648751D61}"/>
              </a:ext>
            </a:extLst>
          </p:cNvPr>
          <p:cNvSpPr/>
          <p:nvPr/>
        </p:nvSpPr>
        <p:spPr>
          <a:xfrm>
            <a:off x="9720471" y="2204323"/>
            <a:ext cx="2097156" cy="3354758"/>
          </a:xfrm>
          <a:prstGeom prst="rect">
            <a:avLst/>
          </a:prstGeom>
          <a:ln w="12700">
            <a:miter lim="400000"/>
          </a:ln>
          <a:extLst>
            <a:ext uri="{C572A759-6A51-4108-AA02-DFA0A04FC94B}">
              <ma14:wrappingTextBoxFlag xmlns:ma14="http://schemas.microsoft.com/office/mac/drawingml/2011/main" xmlns="" val="1"/>
            </a:ext>
          </a:extLst>
        </p:spPr>
        <p:txBody>
          <a:bodyPr wrap="square" lIns="60957" tIns="60957" rIns="60957" bIns="60957">
            <a:spAutoFit/>
          </a:bodyPr>
          <a:lstStyle/>
          <a:p>
            <a:pPr marL="285750" indent="-285750">
              <a:buSzPct val="100000"/>
              <a:buFont typeface="Arial" panose="020B0604020202020204" pitchFamily="34" charset="0"/>
              <a:buChar char="•"/>
              <a:defRPr sz="1400" b="1">
                <a:latin typeface="+mn-lt"/>
                <a:ea typeface="+mn-ea"/>
                <a:cs typeface="+mn-cs"/>
                <a:sym typeface="Calibri"/>
              </a:defRPr>
            </a:pPr>
            <a:r>
              <a:rPr sz="1400" dirty="0"/>
              <a:t>After 1 week of treatment with Radha 108 Nano Peptide, mean weight showed a significant rise of 0.7% from baseline.</a:t>
            </a:r>
            <a:endParaRPr sz="1400" dirty="0">
              <a:ea typeface="Arial"/>
              <a:cs typeface="Arial"/>
              <a:sym typeface="Arial"/>
            </a:endParaRPr>
          </a:p>
          <a:p>
            <a:pPr marL="285750" indent="-285750">
              <a:buSzPct val="100000"/>
              <a:buFont typeface="Arial" panose="020B0604020202020204" pitchFamily="34" charset="0"/>
              <a:buChar char="•"/>
              <a:defRPr sz="1400" b="1">
                <a:latin typeface="+mn-lt"/>
                <a:ea typeface="+mn-ea"/>
                <a:cs typeface="+mn-cs"/>
                <a:sym typeface="Calibri"/>
              </a:defRPr>
            </a:pPr>
            <a:r>
              <a:rPr sz="1400" dirty="0"/>
              <a:t>After 2 week of treatment with Radha 108 Nano Peptide, mean weight showed a significant rise of 1.4% from baseline.     </a:t>
            </a:r>
            <a:endParaRPr sz="1400" dirty="0">
              <a:ea typeface="Arial"/>
              <a:cs typeface="Arial"/>
              <a:sym typeface="Arial"/>
            </a:endParaRPr>
          </a:p>
          <a:p>
            <a:pPr marL="285750" indent="-285750">
              <a:buFont typeface="Arial" panose="020B0604020202020204" pitchFamily="34" charset="0"/>
              <a:buChar char="•"/>
              <a:defRPr sz="1400" b="1">
                <a:latin typeface="+mn-lt"/>
                <a:ea typeface="+mn-ea"/>
                <a:cs typeface="+mn-cs"/>
                <a:sym typeface="Calibri"/>
              </a:defRPr>
            </a:pPr>
            <a:r>
              <a:rPr sz="1400" dirty="0"/>
              <a:t>Same trend was observed till the end of 4 weeks </a:t>
            </a:r>
          </a:p>
        </p:txBody>
      </p:sp>
      <p:sp>
        <p:nvSpPr>
          <p:cNvPr id="18" name="Rectangle 10">
            <a:extLst>
              <a:ext uri="{FF2B5EF4-FFF2-40B4-BE49-F238E27FC236}">
                <a16:creationId xmlns:a16="http://schemas.microsoft.com/office/drawing/2014/main" id="{DA39C5CD-B087-47F7-8035-4529699A7F20}"/>
              </a:ext>
            </a:extLst>
          </p:cNvPr>
          <p:cNvSpPr/>
          <p:nvPr/>
        </p:nvSpPr>
        <p:spPr>
          <a:xfrm>
            <a:off x="1310241" y="5852059"/>
            <a:ext cx="4489614" cy="348872"/>
          </a:xfrm>
          <a:prstGeom prst="rect">
            <a:avLst/>
          </a:prstGeom>
          <a:ln w="12700">
            <a:miter lim="400000"/>
          </a:ln>
          <a:extLst>
            <a:ext uri="{C572A759-6A51-4108-AA02-DFA0A04FC94B}">
              <ma14:wrappingTextBoxFlag xmlns:ma14="http://schemas.microsoft.com/office/mac/drawingml/2011/main" xmlns="" val="1"/>
            </a:ext>
          </a:extLst>
        </p:spPr>
        <p:txBody>
          <a:bodyPr wrap="square" lIns="60957" tIns="60957" rIns="60957" bIns="60957">
            <a:spAutoFit/>
          </a:bodyPr>
          <a:lstStyle/>
          <a:p>
            <a:pPr>
              <a:defRPr sz="1100" b="1">
                <a:latin typeface="+mn-lt"/>
                <a:ea typeface="+mn-ea"/>
                <a:cs typeface="+mn-cs"/>
                <a:sym typeface="Calibri"/>
              </a:defRPr>
            </a:pPr>
            <a:r>
              <a:rPr sz="1467" dirty="0"/>
              <a:t>By</a:t>
            </a:r>
            <a:r>
              <a:rPr lang="en-US" sz="1467" dirty="0"/>
              <a:t> </a:t>
            </a:r>
            <a:r>
              <a:rPr sz="1467" dirty="0"/>
              <a:t>ANOVA</a:t>
            </a:r>
            <a:r>
              <a:rPr lang="en-US" sz="1467" dirty="0"/>
              <a:t> 					</a:t>
            </a:r>
            <a:r>
              <a:rPr sz="1467" dirty="0"/>
              <a:t>P&lt;0.05, * Significant </a:t>
            </a:r>
          </a:p>
        </p:txBody>
      </p:sp>
      <p:pic>
        <p:nvPicPr>
          <p:cNvPr id="20" name="Picture 2" descr="Picture 2">
            <a:extLst>
              <a:ext uri="{FF2B5EF4-FFF2-40B4-BE49-F238E27FC236}">
                <a16:creationId xmlns:a16="http://schemas.microsoft.com/office/drawing/2014/main" id="{EA87C335-E732-462B-927F-67491090870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03984" y="2602485"/>
            <a:ext cx="171453" cy="209553"/>
          </a:xfrm>
          <a:prstGeom prst="rect">
            <a:avLst/>
          </a:prstGeom>
          <a:ln w="12700">
            <a:miter lim="400000"/>
          </a:ln>
        </p:spPr>
      </p:pic>
      <p:pic>
        <p:nvPicPr>
          <p:cNvPr id="27" name="Picture 1" descr="Picture 1">
            <a:extLst>
              <a:ext uri="{FF2B5EF4-FFF2-40B4-BE49-F238E27FC236}">
                <a16:creationId xmlns:a16="http://schemas.microsoft.com/office/drawing/2014/main" id="{6E352BF9-A4AB-41F9-B89E-A4B32A1152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50159" y="2174914"/>
            <a:ext cx="4195240" cy="3713286"/>
          </a:xfrm>
          <a:prstGeom prst="rect">
            <a:avLst/>
          </a:prstGeom>
          <a:ln w="12700">
            <a:miter lim="400000"/>
          </a:ln>
        </p:spPr>
      </p:pic>
      <p:sp>
        <p:nvSpPr>
          <p:cNvPr id="11" name="TextBox 10">
            <a:extLst>
              <a:ext uri="{FF2B5EF4-FFF2-40B4-BE49-F238E27FC236}">
                <a16:creationId xmlns:a16="http://schemas.microsoft.com/office/drawing/2014/main" id="{72DFB899-8374-2F44-BDF4-8C67311C9994}"/>
              </a:ext>
            </a:extLst>
          </p:cNvPr>
          <p:cNvSpPr txBox="1"/>
          <p:nvPr/>
        </p:nvSpPr>
        <p:spPr>
          <a:xfrm>
            <a:off x="1504598" y="778880"/>
            <a:ext cx="8954204" cy="461665"/>
          </a:xfrm>
          <a:prstGeom prst="rect">
            <a:avLst/>
          </a:prstGeom>
          <a:noFill/>
          <a:ln w="28575">
            <a:solidFill>
              <a:schemeClr val="tx1"/>
            </a:solidFill>
          </a:ln>
        </p:spPr>
        <p:txBody>
          <a:bodyPr wrap="square" rtlCol="0">
            <a:spAutoFit/>
          </a:bodyPr>
          <a:lstStyle/>
          <a:p>
            <a:r>
              <a:rPr lang="en-IN" sz="2400" dirty="0">
                <a:latin typeface="Times New Roman" panose="02020603050405020304" pitchFamily="18" charset="0"/>
                <a:cs typeface="Times New Roman" panose="02020603050405020304" pitchFamily="18" charset="0"/>
              </a:rPr>
              <a:t>RECEPTOL</a:t>
            </a:r>
            <a:r>
              <a:rPr lang="en-US" sz="2400" i="1" baseline="30000" dirty="0">
                <a:solidFill>
                  <a:schemeClr val="tx1">
                    <a:lumMod val="85000"/>
                    <a:lumOff val="15000"/>
                  </a:schemeClr>
                </a:solidFill>
                <a:latin typeface="Times New Roman" panose="02020603050405020304" pitchFamily="18" charset="0"/>
                <a:ea typeface="Arial Unicode MS" panose="020B0604020202020204" pitchFamily="34" charset="-128"/>
              </a:rPr>
              <a:t> ®</a:t>
            </a:r>
            <a:r>
              <a:rPr lang="en-IN" sz="2400" dirty="0">
                <a:latin typeface="Times New Roman" panose="02020603050405020304" pitchFamily="18" charset="0"/>
                <a:cs typeface="Times New Roman" panose="02020603050405020304" pitchFamily="18" charset="0"/>
              </a:rPr>
              <a:t> Efficacy &amp; safety  Global Studies on Healthy Population </a:t>
            </a:r>
          </a:p>
        </p:txBody>
      </p:sp>
    </p:spTree>
    <p:extLst>
      <p:ext uri="{BB962C8B-B14F-4D97-AF65-F5344CB8AC3E}">
        <p14:creationId xmlns:p14="http://schemas.microsoft.com/office/powerpoint/2010/main" val="76864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Text Placeholder 5"/>
          <p:cNvSpPr>
            <a:spLocks noGrp="1"/>
          </p:cNvSpPr>
          <p:nvPr>
            <p:ph type="sldNum" sz="quarter" idx="4294967295"/>
          </p:nvPr>
        </p:nvSpPr>
        <p:spPr>
          <a:xfrm>
            <a:off x="11845962" y="6439745"/>
            <a:ext cx="346036" cy="342052"/>
          </a:xfrm>
          <a:prstGeom prst="rect">
            <a:avLst/>
          </a:prstGeom>
          <a:extLst>
            <a:ext uri="{C572A759-6A51-4108-AA02-DFA0A04FC94B}">
              <ma14:wrappingTextBoxFlag xmlns="" xmlns:ma14="http://schemas.microsoft.com/office/mac/drawingml/2011/main" val="1"/>
            </a:ext>
          </a:extLst>
        </p:spPr>
        <p:txBody>
          <a:bodyPr/>
          <a:lstStyle>
            <a:lvl1pPr marL="457189" indent="-457189" algn="r">
              <a:spcBef>
                <a:spcPts val="267"/>
              </a:spcBef>
              <a:defRPr sz="1467">
                <a:solidFill>
                  <a:srgbClr val="404040"/>
                </a:solidFill>
                <a:latin typeface="+mj-lt"/>
                <a:ea typeface="+mj-ea"/>
                <a:cs typeface="+mj-cs"/>
                <a:sym typeface="Helvetica"/>
              </a:defRPr>
            </a:lvl1pPr>
          </a:lstStyle>
          <a:p>
            <a:fld id="{86CB4B4D-7CA3-9044-876B-883B54F8677D}" type="slidenum">
              <a:t>13</a:t>
            </a:fld>
            <a:endParaRPr/>
          </a:p>
        </p:txBody>
      </p:sp>
      <p:sp>
        <p:nvSpPr>
          <p:cNvPr id="739" name="Rectangle 2"/>
          <p:cNvSpPr/>
          <p:nvPr/>
        </p:nvSpPr>
        <p:spPr>
          <a:xfrm>
            <a:off x="2057400" y="1066800"/>
            <a:ext cx="8458200" cy="430881"/>
          </a:xfrm>
          <a:prstGeom prst="rect">
            <a:avLst/>
          </a:prstGeom>
          <a:ln w="12700">
            <a:miter lim="400000"/>
          </a:ln>
          <a:extLst>
            <a:ext uri="{C572A759-6A51-4108-AA02-DFA0A04FC94B}">
              <ma14:wrappingTextBoxFlag xmlns="" xmlns:ma14="http://schemas.microsoft.com/office/mac/drawingml/2011/main" val="1"/>
            </a:ext>
          </a:extLst>
        </p:spPr>
        <p:txBody>
          <a:bodyPr lIns="60957" tIns="60957" rIns="60957" bIns="60957">
            <a:spAutoFit/>
          </a:bodyPr>
          <a:lstStyle>
            <a:lvl1pPr algn="ctr">
              <a:defRPr sz="1500" b="1">
                <a:latin typeface="Times New Roman"/>
                <a:ea typeface="Times New Roman"/>
                <a:cs typeface="Times New Roman"/>
                <a:sym typeface="Times New Roman"/>
              </a:defRPr>
            </a:lvl1pPr>
          </a:lstStyle>
          <a:p>
            <a:r>
              <a:rPr sz="2000"/>
              <a:t>CHANGES IN MEAN WEIGHT AMONG STUDY CASES</a:t>
            </a:r>
          </a:p>
        </p:txBody>
      </p:sp>
      <p:graphicFrame>
        <p:nvGraphicFramePr>
          <p:cNvPr id="740" name="Table 3"/>
          <p:cNvGraphicFramePr/>
          <p:nvPr/>
        </p:nvGraphicFramePr>
        <p:xfrm>
          <a:off x="1311965" y="1624527"/>
          <a:ext cx="4599738" cy="3270109"/>
        </p:xfrm>
        <a:graphic>
          <a:graphicData uri="http://schemas.openxmlformats.org/drawingml/2006/table">
            <a:tbl>
              <a:tblPr firstRow="1" firstCol="1" lastRow="1" bandRow="1"/>
              <a:tblGrid>
                <a:gridCol w="2299869">
                  <a:extLst>
                    <a:ext uri="{9D8B030D-6E8A-4147-A177-3AD203B41FA5}">
                      <a16:colId xmlns:a16="http://schemas.microsoft.com/office/drawing/2014/main" val="20000"/>
                    </a:ext>
                  </a:extLst>
                </a:gridCol>
                <a:gridCol w="2299869">
                  <a:extLst>
                    <a:ext uri="{9D8B030D-6E8A-4147-A177-3AD203B41FA5}">
                      <a16:colId xmlns:a16="http://schemas.microsoft.com/office/drawing/2014/main" val="20001"/>
                    </a:ext>
                  </a:extLst>
                </a:gridCol>
              </a:tblGrid>
              <a:tr h="1456185">
                <a:tc>
                  <a:txBody>
                    <a:bodyPr/>
                    <a:lstStyle/>
                    <a:p>
                      <a:pPr algn="ctr">
                        <a:defRPr sz="1100">
                          <a:sym typeface="Calibri"/>
                        </a:defRPr>
                      </a:pPr>
                      <a:r>
                        <a:rPr sz="1500"/>
                        <a:t>Duration</a:t>
                      </a:r>
                      <a:endParaRPr sz="1200"/>
                    </a:p>
                    <a:p>
                      <a:pPr algn="ctr">
                        <a:defRPr sz="1100">
                          <a:sym typeface="Calibri"/>
                        </a:defRPr>
                      </a:pPr>
                      <a:r>
                        <a:rPr sz="1500"/>
                        <a:t> (Weeks)</a:t>
                      </a:r>
                    </a:p>
                  </a:txBody>
                  <a:tcPr marL="0" marR="0" marT="0" marB="0" anchor="ctr" horzOverflow="overflow">
                    <a:lnB w="12700">
                      <a:solidFill>
                        <a:schemeClr val="accent2"/>
                      </a:solidFill>
                    </a:lnB>
                    <a:solidFill>
                      <a:srgbClr val="E6EDF7"/>
                    </a:solidFill>
                  </a:tcPr>
                </a:tc>
                <a:tc>
                  <a:txBody>
                    <a:bodyPr/>
                    <a:lstStyle/>
                    <a:p>
                      <a:pPr algn="ctr">
                        <a:defRPr sz="1100">
                          <a:sym typeface="Calibri"/>
                        </a:defRPr>
                      </a:pPr>
                      <a:r>
                        <a:rPr sz="1500"/>
                        <a:t>Mean weight</a:t>
                      </a:r>
                      <a:endParaRPr sz="1200"/>
                    </a:p>
                    <a:p>
                      <a:pPr algn="ctr">
                        <a:defRPr sz="1100">
                          <a:sym typeface="Calibri"/>
                        </a:defRPr>
                      </a:pPr>
                      <a:r>
                        <a:rPr sz="1500"/>
                        <a:t>(    </a:t>
                      </a:r>
                      <a:r>
                        <a:rPr sz="1500" b="0">
                          <a:latin typeface="Symbol"/>
                          <a:ea typeface="Symbol"/>
                          <a:cs typeface="Symbol"/>
                          <a:sym typeface="Symbol"/>
                        </a:rPr>
                        <a:t>±</a:t>
                      </a:r>
                      <a:r>
                        <a:rPr sz="1500"/>
                        <a:t> SD)</a:t>
                      </a:r>
                      <a:endParaRPr sz="1200"/>
                    </a:p>
                    <a:p>
                      <a:pPr algn="ctr">
                        <a:defRPr sz="1100">
                          <a:sym typeface="Calibri"/>
                        </a:defRPr>
                      </a:pPr>
                      <a:r>
                        <a:rPr sz="1500"/>
                        <a:t>(N = 5000)</a:t>
                      </a:r>
                    </a:p>
                  </a:txBody>
                  <a:tcPr marL="0" marR="0" marT="0" marB="0" anchor="ctr" horzOverflow="overflow">
                    <a:lnB w="12700">
                      <a:solidFill>
                        <a:schemeClr val="accent2"/>
                      </a:solidFill>
                    </a:lnB>
                    <a:solidFill>
                      <a:srgbClr val="E6EDF7"/>
                    </a:solidFill>
                  </a:tcPr>
                </a:tc>
                <a:extLst>
                  <a:ext uri="{0D108BD9-81ED-4DB2-BD59-A6C34878D82A}">
                    <a16:rowId xmlns:a16="http://schemas.microsoft.com/office/drawing/2014/main" val="10000"/>
                  </a:ext>
                </a:extLst>
              </a:tr>
              <a:tr h="452996">
                <a:tc>
                  <a:txBody>
                    <a:bodyPr/>
                    <a:lstStyle/>
                    <a:p>
                      <a:pPr algn="ctr">
                        <a:defRPr sz="1800" b="0"/>
                      </a:pPr>
                      <a:r>
                        <a:rPr sz="1500" b="1">
                          <a:sym typeface="Calibri"/>
                        </a:rPr>
                        <a:t>1</a:t>
                      </a:r>
                    </a:p>
                  </a:txBody>
                  <a:tcPr marL="0" marR="0" marT="0" marB="0" anchor="ctr" horzOverflow="overflow">
                    <a:lnT w="12700">
                      <a:solidFill>
                        <a:schemeClr val="accent2"/>
                      </a:solidFill>
                    </a:lnT>
                    <a:solidFill>
                      <a:srgbClr val="CAD9EF"/>
                    </a:solidFill>
                  </a:tcPr>
                </a:tc>
                <a:tc>
                  <a:txBody>
                    <a:bodyPr/>
                    <a:lstStyle/>
                    <a:p>
                      <a:pPr algn="ctr">
                        <a:defRPr sz="1800"/>
                      </a:pPr>
                      <a:r>
                        <a:rPr sz="1500" b="1">
                          <a:sym typeface="Calibri"/>
                        </a:rPr>
                        <a:t>51.07 ± 9.82</a:t>
                      </a:r>
                    </a:p>
                  </a:txBody>
                  <a:tcPr marL="0" marR="0" marT="0" marB="0" anchor="ctr" horzOverflow="overflow">
                    <a:lnT w="12700">
                      <a:solidFill>
                        <a:schemeClr val="accent2"/>
                      </a:solidFill>
                    </a:lnT>
                    <a:solidFill>
                      <a:srgbClr val="CAD9EF"/>
                    </a:solidFill>
                  </a:tcPr>
                </a:tc>
                <a:extLst>
                  <a:ext uri="{0D108BD9-81ED-4DB2-BD59-A6C34878D82A}">
                    <a16:rowId xmlns:a16="http://schemas.microsoft.com/office/drawing/2014/main" val="10001"/>
                  </a:ext>
                </a:extLst>
              </a:tr>
              <a:tr h="429664">
                <a:tc>
                  <a:txBody>
                    <a:bodyPr/>
                    <a:lstStyle/>
                    <a:p>
                      <a:pPr algn="ctr">
                        <a:defRPr sz="1800" b="0"/>
                      </a:pPr>
                      <a:r>
                        <a:rPr sz="1500" b="1">
                          <a:sym typeface="Calibri"/>
                        </a:rPr>
                        <a:t>2</a:t>
                      </a:r>
                    </a:p>
                  </a:txBody>
                  <a:tcPr marL="0" marR="0" marT="0" marB="0" anchor="ctr" horzOverflow="overflow">
                    <a:solidFill>
                      <a:srgbClr val="E6EDF7"/>
                    </a:solidFill>
                  </a:tcPr>
                </a:tc>
                <a:tc>
                  <a:txBody>
                    <a:bodyPr/>
                    <a:lstStyle/>
                    <a:p>
                      <a:pPr algn="ctr">
                        <a:defRPr sz="1800"/>
                      </a:pPr>
                      <a:r>
                        <a:rPr sz="1500" b="1">
                          <a:sym typeface="Calibri"/>
                        </a:rPr>
                        <a:t>*51.51 ± 9.79</a:t>
                      </a:r>
                    </a:p>
                  </a:txBody>
                  <a:tcPr marL="0" marR="0" marT="0" marB="0" anchor="ctr" horzOverflow="overflow">
                    <a:solidFill>
                      <a:srgbClr val="E6EDF7"/>
                    </a:solidFill>
                  </a:tcPr>
                </a:tc>
                <a:extLst>
                  <a:ext uri="{0D108BD9-81ED-4DB2-BD59-A6C34878D82A}">
                    <a16:rowId xmlns:a16="http://schemas.microsoft.com/office/drawing/2014/main" val="10002"/>
                  </a:ext>
                </a:extLst>
              </a:tr>
              <a:tr h="452996">
                <a:tc>
                  <a:txBody>
                    <a:bodyPr/>
                    <a:lstStyle/>
                    <a:p>
                      <a:pPr algn="ctr">
                        <a:defRPr sz="1800" b="0"/>
                      </a:pPr>
                      <a:r>
                        <a:rPr sz="1500" b="1">
                          <a:sym typeface="Calibri"/>
                        </a:rPr>
                        <a:t>3</a:t>
                      </a:r>
                    </a:p>
                  </a:txBody>
                  <a:tcPr marL="0" marR="0" marT="0" marB="0" anchor="ctr" horzOverflow="overflow">
                    <a:lnB w="25400">
                      <a:solidFill>
                        <a:schemeClr val="accent2"/>
                      </a:solidFill>
                    </a:lnB>
                    <a:solidFill>
                      <a:srgbClr val="CAD9EF"/>
                    </a:solidFill>
                  </a:tcPr>
                </a:tc>
                <a:tc>
                  <a:txBody>
                    <a:bodyPr/>
                    <a:lstStyle/>
                    <a:p>
                      <a:pPr algn="ctr">
                        <a:defRPr sz="1800"/>
                      </a:pPr>
                      <a:r>
                        <a:rPr sz="1500" b="1">
                          <a:sym typeface="Calibri"/>
                        </a:rPr>
                        <a:t>*52.11 ± 9.75</a:t>
                      </a:r>
                    </a:p>
                  </a:txBody>
                  <a:tcPr marL="0" marR="0" marT="0" marB="0" anchor="ctr" horzOverflow="overflow">
                    <a:lnB w="25400">
                      <a:solidFill>
                        <a:schemeClr val="accent2"/>
                      </a:solidFill>
                    </a:lnB>
                    <a:solidFill>
                      <a:srgbClr val="CAD9EF"/>
                    </a:solidFill>
                  </a:tcPr>
                </a:tc>
                <a:extLst>
                  <a:ext uri="{0D108BD9-81ED-4DB2-BD59-A6C34878D82A}">
                    <a16:rowId xmlns:a16="http://schemas.microsoft.com/office/drawing/2014/main" val="10003"/>
                  </a:ext>
                </a:extLst>
              </a:tr>
              <a:tr h="478268">
                <a:tc>
                  <a:txBody>
                    <a:bodyPr/>
                    <a:lstStyle/>
                    <a:p>
                      <a:pPr algn="ctr">
                        <a:defRPr sz="1800" b="0"/>
                      </a:pPr>
                      <a:r>
                        <a:rPr sz="1500" b="1">
                          <a:sym typeface="Calibri"/>
                        </a:rPr>
                        <a:t>4</a:t>
                      </a:r>
                    </a:p>
                  </a:txBody>
                  <a:tcPr marL="0" marR="0" marT="0" marB="0" anchor="ctr" horzOverflow="overflow">
                    <a:lnT w="25400">
                      <a:solidFill>
                        <a:schemeClr val="accent2"/>
                      </a:solidFill>
                    </a:lnT>
                    <a:solidFill>
                      <a:srgbClr val="E6EDF7"/>
                    </a:solidFill>
                  </a:tcPr>
                </a:tc>
                <a:tc>
                  <a:txBody>
                    <a:bodyPr/>
                    <a:lstStyle/>
                    <a:p>
                      <a:pPr algn="ctr">
                        <a:defRPr sz="1800" b="0"/>
                      </a:pPr>
                      <a:r>
                        <a:rPr sz="1500" b="1">
                          <a:sym typeface="Calibri"/>
                        </a:rPr>
                        <a:t>*52.53 ± 9.76</a:t>
                      </a:r>
                    </a:p>
                  </a:txBody>
                  <a:tcPr marL="0" marR="0" marT="0" marB="0" anchor="ctr" horzOverflow="overflow">
                    <a:lnT w="25400">
                      <a:solidFill>
                        <a:schemeClr val="accent2"/>
                      </a:solidFill>
                    </a:lnT>
                    <a:solidFill>
                      <a:srgbClr val="E6EDF7"/>
                    </a:solidFill>
                  </a:tcPr>
                </a:tc>
                <a:extLst>
                  <a:ext uri="{0D108BD9-81ED-4DB2-BD59-A6C34878D82A}">
                    <a16:rowId xmlns:a16="http://schemas.microsoft.com/office/drawing/2014/main" val="10004"/>
                  </a:ext>
                </a:extLst>
              </a:tr>
            </a:tbl>
          </a:graphicData>
        </a:graphic>
      </p:graphicFrame>
      <p:sp>
        <p:nvSpPr>
          <p:cNvPr id="741" name="Rectangle 5"/>
          <p:cNvSpPr/>
          <p:nvPr/>
        </p:nvSpPr>
        <p:spPr>
          <a:xfrm>
            <a:off x="0" y="5093415"/>
            <a:ext cx="12192000" cy="861768"/>
          </a:xfrm>
          <a:prstGeom prst="rect">
            <a:avLst/>
          </a:prstGeom>
          <a:ln w="12700">
            <a:miter lim="400000"/>
          </a:ln>
          <a:extLst>
            <a:ext uri="{C572A759-6A51-4108-AA02-DFA0A04FC94B}">
              <ma14:wrappingTextBoxFlag xmlns="" xmlns:ma14="http://schemas.microsoft.com/office/mac/drawingml/2011/main" val="1"/>
            </a:ext>
          </a:extLst>
        </p:spPr>
        <p:txBody>
          <a:bodyPr lIns="60957" tIns="60957" rIns="60957" bIns="60957">
            <a:spAutoFit/>
          </a:bodyPr>
          <a:lstStyle/>
          <a:p>
            <a:pPr>
              <a:defRPr b="1">
                <a:latin typeface="+mn-lt"/>
                <a:ea typeface="+mn-ea"/>
                <a:cs typeface="+mn-cs"/>
                <a:sym typeface="Calibri"/>
              </a:defRPr>
            </a:pPr>
            <a:r>
              <a:rPr sz="2400"/>
              <a:t>         </a:t>
            </a:r>
            <a:r>
              <a:rPr sz="1867"/>
              <a:t>By ANOVA  P &lt; 0.05,                        * Significant                                           </a:t>
            </a:r>
            <a:endParaRPr sz="2400">
              <a:latin typeface="Arial"/>
              <a:ea typeface="Arial"/>
              <a:cs typeface="Arial"/>
              <a:sym typeface="Arial"/>
            </a:endParaRPr>
          </a:p>
          <a:p>
            <a:pPr>
              <a:defRPr b="1">
                <a:latin typeface="+mn-lt"/>
                <a:ea typeface="+mn-ea"/>
                <a:cs typeface="+mn-cs"/>
                <a:sym typeface="Calibri"/>
              </a:defRPr>
            </a:pPr>
            <a:r>
              <a:rPr sz="2400"/>
              <a:t> </a:t>
            </a:r>
          </a:p>
        </p:txBody>
      </p:sp>
      <p:sp>
        <p:nvSpPr>
          <p:cNvPr id="742" name="Rectangle 4"/>
          <p:cNvSpPr/>
          <p:nvPr/>
        </p:nvSpPr>
        <p:spPr>
          <a:xfrm>
            <a:off x="1" y="4894637"/>
            <a:ext cx="11631705" cy="1436413"/>
          </a:xfrm>
          <a:prstGeom prst="rect">
            <a:avLst/>
          </a:prstGeom>
          <a:ln w="12700">
            <a:miter lim="400000"/>
          </a:ln>
          <a:extLst>
            <a:ext uri="{C572A759-6A51-4108-AA02-DFA0A04FC94B}">
              <ma14:wrappingTextBoxFlag xmlns="" xmlns:ma14="http://schemas.microsoft.com/office/mac/drawingml/2011/main" val="1"/>
            </a:ext>
          </a:extLst>
        </p:spPr>
        <p:txBody>
          <a:bodyPr wrap="square" lIns="60957" tIns="60957" rIns="60957" bIns="60957">
            <a:spAutoFit/>
          </a:bodyPr>
          <a:lstStyle/>
          <a:p>
            <a:pPr>
              <a:defRPr sz="2000">
                <a:latin typeface="Times New Roman"/>
                <a:ea typeface="Times New Roman"/>
                <a:cs typeface="Times New Roman"/>
                <a:sym typeface="Times New Roman"/>
              </a:defRPr>
            </a:pPr>
            <a:endParaRPr sz="2667" dirty="0"/>
          </a:p>
          <a:p>
            <a:pPr>
              <a:defRPr sz="1600">
                <a:latin typeface="+mn-lt"/>
                <a:ea typeface="+mn-ea"/>
                <a:cs typeface="+mn-cs"/>
                <a:sym typeface="Calibri"/>
              </a:defRPr>
            </a:pPr>
            <a:endParaRPr sz="2133" dirty="0"/>
          </a:p>
          <a:p>
            <a:pPr algn="ctr">
              <a:buSzPct val="100000"/>
              <a:buFont typeface="Arial"/>
              <a:buChar char="•"/>
              <a:defRPr sz="1400" b="1">
                <a:latin typeface="+mn-lt"/>
                <a:ea typeface="+mn-ea"/>
                <a:cs typeface="+mn-cs"/>
                <a:sym typeface="Calibri"/>
              </a:defRPr>
            </a:pPr>
            <a:r>
              <a:rPr sz="1867" dirty="0"/>
              <a:t>At the end of 2</a:t>
            </a:r>
            <a:r>
              <a:rPr sz="1867" baseline="30000" dirty="0"/>
              <a:t>nd</a:t>
            </a:r>
            <a:r>
              <a:rPr sz="1867" dirty="0"/>
              <a:t> week, mean weight showed significant change from baseline i.e. mean change of 1.44 kg.</a:t>
            </a:r>
            <a:endParaRPr sz="1867" dirty="0">
              <a:latin typeface="Arial"/>
              <a:ea typeface="Arial"/>
              <a:cs typeface="Arial"/>
              <a:sym typeface="Arial"/>
            </a:endParaRPr>
          </a:p>
          <a:p>
            <a:pPr algn="ctr">
              <a:buSzPct val="100000"/>
              <a:buFont typeface="Arial"/>
              <a:buChar char="•"/>
              <a:defRPr sz="1400" b="1">
                <a:latin typeface="+mn-lt"/>
                <a:ea typeface="+mn-ea"/>
                <a:cs typeface="+mn-cs"/>
                <a:sym typeface="Calibri"/>
              </a:defRPr>
            </a:pPr>
            <a:r>
              <a:rPr sz="1867" dirty="0"/>
              <a:t>At the end of 4</a:t>
            </a:r>
            <a:r>
              <a:rPr sz="1867" baseline="30000" dirty="0"/>
              <a:t>th</a:t>
            </a:r>
            <a:r>
              <a:rPr sz="1867" dirty="0"/>
              <a:t> week mean weight increased significantly that is 1.46 kg from baseline.</a:t>
            </a:r>
          </a:p>
        </p:txBody>
      </p:sp>
      <p:pic>
        <p:nvPicPr>
          <p:cNvPr id="743" name="Picture 2" descr="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2379" y="2228622"/>
            <a:ext cx="171453" cy="209553"/>
          </a:xfrm>
          <a:prstGeom prst="rect">
            <a:avLst/>
          </a:prstGeom>
          <a:ln w="12700">
            <a:miter lim="400000"/>
          </a:ln>
        </p:spPr>
      </p:pic>
      <p:pic>
        <p:nvPicPr>
          <p:cNvPr id="744" name="Picture 2" descr="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3588" y="1497684"/>
            <a:ext cx="5584099" cy="3818595"/>
          </a:xfrm>
          <a:prstGeom prst="rect">
            <a:avLst/>
          </a:prstGeom>
          <a:ln w="12700">
            <a:miter lim="400000"/>
          </a:ln>
        </p:spPr>
      </p:pic>
      <p:sp>
        <p:nvSpPr>
          <p:cNvPr id="2" name="Rectangle 1">
            <a:extLst>
              <a:ext uri="{FF2B5EF4-FFF2-40B4-BE49-F238E27FC236}">
                <a16:creationId xmlns:a16="http://schemas.microsoft.com/office/drawing/2014/main" id="{783ED426-8438-B74A-B7FA-C5E929F07E1D}"/>
              </a:ext>
            </a:extLst>
          </p:cNvPr>
          <p:cNvSpPr/>
          <p:nvPr/>
        </p:nvSpPr>
        <p:spPr>
          <a:xfrm>
            <a:off x="4200799" y="374301"/>
            <a:ext cx="4003853" cy="461665"/>
          </a:xfrm>
          <a:prstGeom prst="rect">
            <a:avLst/>
          </a:prstGeom>
          <a:ln w="28575">
            <a:solidFill>
              <a:schemeClr val="tx1"/>
            </a:solidFill>
          </a:ln>
        </p:spPr>
        <p:txBody>
          <a:bodyPr wrap="none">
            <a:spAutoFit/>
          </a:bodyPr>
          <a:lstStyle/>
          <a:p>
            <a:r>
              <a:rPr lang="en-IN" sz="2400" dirty="0">
                <a:latin typeface="Times New Roman" panose="02020603050405020304" pitchFamily="18" charset="0"/>
                <a:cs typeface="Times New Roman" panose="02020603050405020304" pitchFamily="18" charset="0"/>
              </a:rPr>
              <a:t>Efficacy &amp; safety in Swine flu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08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1F30647-33C9-4721-A31A-6FD15065620F}"/>
              </a:ext>
            </a:extLst>
          </p:cNvPr>
          <p:cNvGraphicFramePr>
            <a:graphicFrameLocks noChangeAspect="1"/>
          </p:cNvGraphicFramePr>
          <p:nvPr>
            <p:custDataLst>
              <p:tags r:id="rId2"/>
            </p:custDataLst>
            <p:extLst>
              <p:ext uri="{D42A27DB-BD31-4B8C-83A1-F6EECF244321}">
                <p14:modId xmlns:p14="http://schemas.microsoft.com/office/powerpoint/2010/main" val="2757101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40"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91F30647-33C9-4721-A31A-6FD1506562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9770B81-762C-41EE-A22C-F54E5D3F0D6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IN" sz="3200" dirty="0">
              <a:latin typeface="Times New Roman" panose="02020603050405020304" pitchFamily="18" charset="0"/>
              <a:ea typeface="+mj-ea"/>
              <a:cs typeface="Times New Roman" panose="02020603050405020304" pitchFamily="18" charset="0"/>
              <a:sym typeface="Times New Roman" panose="02020603050405020304" pitchFamily="18" charset="0"/>
            </a:endParaRPr>
          </a:p>
        </p:txBody>
      </p:sp>
      <p:sp>
        <p:nvSpPr>
          <p:cNvPr id="15" name="Content Placeholder 2">
            <a:extLst>
              <a:ext uri="{FF2B5EF4-FFF2-40B4-BE49-F238E27FC236}">
                <a16:creationId xmlns:a16="http://schemas.microsoft.com/office/drawing/2014/main" id="{9A4D9383-A701-4448-9A98-A7410CF48441}"/>
              </a:ext>
            </a:extLst>
          </p:cNvPr>
          <p:cNvSpPr txBox="1">
            <a:spLocks/>
          </p:cNvSpPr>
          <p:nvPr/>
        </p:nvSpPr>
        <p:spPr>
          <a:xfrm>
            <a:off x="1905000" y="1832692"/>
            <a:ext cx="8153400" cy="5122423"/>
          </a:xfrm>
          <a:prstGeom prst="rect">
            <a:avLst/>
          </a:prstGeom>
        </p:spPr>
        <p:txBody>
          <a:bodyPr/>
          <a:lstStyle>
            <a:lvl1pPr marL="0" indent="0" algn="ctr" defTabSz="914400" rtl="0" eaLnBrk="1" latinLnBrk="0" hangingPunct="1">
              <a:lnSpc>
                <a:spcPct val="90000"/>
              </a:lnSpc>
              <a:spcBef>
                <a:spcPts val="400"/>
              </a:spcBef>
              <a:spcAft>
                <a:spcPts val="200"/>
              </a:spcAft>
              <a:buClr>
                <a:schemeClr val="accent1"/>
              </a:buClr>
              <a:buSzTx/>
              <a:buFont typeface="Calibri" panose="020F0502020204030204" pitchFamily="34" charset="0"/>
              <a:buNone/>
              <a:defRPr sz="1700" b="1"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a:t>CHANGES IN MEAN WEIGHT AMONG STUDY CASES</a:t>
            </a:r>
          </a:p>
        </p:txBody>
      </p:sp>
      <p:sp>
        <p:nvSpPr>
          <p:cNvPr id="17" name="Rectangle 9">
            <a:extLst>
              <a:ext uri="{FF2B5EF4-FFF2-40B4-BE49-F238E27FC236}">
                <a16:creationId xmlns:a16="http://schemas.microsoft.com/office/drawing/2014/main" id="{BFBC3E5B-CE68-4ED2-B087-E16648751D61}"/>
              </a:ext>
            </a:extLst>
          </p:cNvPr>
          <p:cNvSpPr/>
          <p:nvPr/>
        </p:nvSpPr>
        <p:spPr>
          <a:xfrm>
            <a:off x="9698700" y="2256149"/>
            <a:ext cx="2097156" cy="2708428"/>
          </a:xfrm>
          <a:prstGeom prst="rect">
            <a:avLst/>
          </a:prstGeom>
          <a:ln w="12700">
            <a:miter lim="400000"/>
          </a:ln>
          <a:extLst>
            <a:ext uri="{C572A759-6A51-4108-AA02-DFA0A04FC94B}">
              <ma14:wrappingTextBoxFlag xmlns:ma14="http://schemas.microsoft.com/office/mac/drawingml/2011/main" xmlns="" val="1"/>
            </a:ext>
          </a:extLst>
        </p:spPr>
        <p:txBody>
          <a:bodyPr wrap="square" lIns="60957" tIns="60957" rIns="60957" bIns="60957">
            <a:spAutoFit/>
          </a:bodyPr>
          <a:lstStyle/>
          <a:p>
            <a:pPr marL="285750" indent="-285750">
              <a:buSzPct val="100000"/>
              <a:buFont typeface="Arial" panose="020B0604020202020204" pitchFamily="34" charset="0"/>
              <a:buChar char="•"/>
              <a:defRPr sz="1400" b="1">
                <a:latin typeface="+mn-lt"/>
                <a:ea typeface="+mn-ea"/>
                <a:cs typeface="+mn-cs"/>
                <a:sym typeface="Calibri"/>
              </a:defRPr>
            </a:pPr>
            <a:r>
              <a:rPr lang="en-US" sz="1400" dirty="0"/>
              <a:t>After 1 week of treatment, mean weight showed a significant rise of 0.7% from baseline.</a:t>
            </a:r>
          </a:p>
          <a:p>
            <a:pPr marL="285750" indent="-285750">
              <a:buSzPct val="100000"/>
              <a:buFont typeface="Arial" panose="020B0604020202020204" pitchFamily="34" charset="0"/>
              <a:buChar char="•"/>
              <a:defRPr sz="1400" b="1">
                <a:latin typeface="+mn-lt"/>
                <a:ea typeface="+mn-ea"/>
                <a:cs typeface="+mn-cs"/>
                <a:sym typeface="Calibri"/>
              </a:defRPr>
            </a:pPr>
            <a:r>
              <a:rPr lang="en-US" sz="1400" dirty="0"/>
              <a:t>After 2 week of treatment, mean weight showed a significant rise of 1.4% from baseline, similar trend was observed till the end of 4 weeks.</a:t>
            </a:r>
          </a:p>
        </p:txBody>
      </p:sp>
      <p:graphicFrame>
        <p:nvGraphicFramePr>
          <p:cNvPr id="10" name="Table 7">
            <a:extLst>
              <a:ext uri="{FF2B5EF4-FFF2-40B4-BE49-F238E27FC236}">
                <a16:creationId xmlns:a16="http://schemas.microsoft.com/office/drawing/2014/main" id="{CBC3D8C4-3E3E-4C3E-8007-212203BB1BA0}"/>
              </a:ext>
            </a:extLst>
          </p:cNvPr>
          <p:cNvGraphicFramePr/>
          <p:nvPr>
            <p:extLst>
              <p:ext uri="{D42A27DB-BD31-4B8C-83A1-F6EECF244321}">
                <p14:modId xmlns:p14="http://schemas.microsoft.com/office/powerpoint/2010/main" val="2000714830"/>
              </p:ext>
            </p:extLst>
          </p:nvPr>
        </p:nvGraphicFramePr>
        <p:xfrm>
          <a:off x="1310240" y="2204323"/>
          <a:ext cx="4489614" cy="3683877"/>
        </p:xfrm>
        <a:graphic>
          <a:graphicData uri="http://schemas.openxmlformats.org/drawingml/2006/table">
            <a:tbl>
              <a:tblPr firstRow="1" firstCol="1" lastRow="1" bandRow="1"/>
              <a:tblGrid>
                <a:gridCol w="2491849">
                  <a:extLst>
                    <a:ext uri="{9D8B030D-6E8A-4147-A177-3AD203B41FA5}">
                      <a16:colId xmlns:a16="http://schemas.microsoft.com/office/drawing/2014/main" val="20000"/>
                    </a:ext>
                  </a:extLst>
                </a:gridCol>
                <a:gridCol w="1997765">
                  <a:extLst>
                    <a:ext uri="{9D8B030D-6E8A-4147-A177-3AD203B41FA5}">
                      <a16:colId xmlns:a16="http://schemas.microsoft.com/office/drawing/2014/main" val="20001"/>
                    </a:ext>
                  </a:extLst>
                </a:gridCol>
              </a:tblGrid>
              <a:tr h="670560">
                <a:tc>
                  <a:txBody>
                    <a:bodyPr/>
                    <a:lstStyle/>
                    <a:p>
                      <a:pPr algn="ctr">
                        <a:defRPr sz="1100">
                          <a:sym typeface="Calibri"/>
                        </a:defRPr>
                      </a:pPr>
                      <a:r>
                        <a:rPr sz="1500" dirty="0"/>
                        <a:t>Duration</a:t>
                      </a:r>
                      <a:endParaRPr sz="1200" dirty="0"/>
                    </a:p>
                    <a:p>
                      <a:pPr algn="ctr">
                        <a:defRPr sz="1100">
                          <a:sym typeface="Calibri"/>
                        </a:defRPr>
                      </a:pPr>
                      <a:r>
                        <a:rPr sz="1500" dirty="0"/>
                        <a:t> (Weeks)</a:t>
                      </a:r>
                    </a:p>
                  </a:txBody>
                  <a:tcPr marL="0" marR="0" marT="0" marB="0" anchor="ctr" horzOverflow="overflow">
                    <a:lnB w="12700">
                      <a:solidFill>
                        <a:schemeClr val="accent2"/>
                      </a:solidFill>
                    </a:lnB>
                    <a:solidFill>
                      <a:srgbClr val="E6EDF7"/>
                    </a:solidFill>
                  </a:tcPr>
                </a:tc>
                <a:tc>
                  <a:txBody>
                    <a:bodyPr/>
                    <a:lstStyle/>
                    <a:p>
                      <a:pPr algn="ctr">
                        <a:defRPr sz="1100">
                          <a:sym typeface="Calibri"/>
                        </a:defRPr>
                      </a:pPr>
                      <a:r>
                        <a:rPr sz="1500"/>
                        <a:t>Mean weight</a:t>
                      </a:r>
                      <a:endParaRPr sz="1200"/>
                    </a:p>
                    <a:p>
                      <a:pPr algn="ctr">
                        <a:defRPr sz="1100">
                          <a:sym typeface="Calibri"/>
                        </a:defRPr>
                      </a:pPr>
                      <a:r>
                        <a:rPr sz="1500"/>
                        <a:t>(   </a:t>
                      </a:r>
                      <a:r>
                        <a:rPr sz="1500" b="0">
                          <a:latin typeface="Symbol"/>
                          <a:ea typeface="Symbol"/>
                          <a:cs typeface="Symbol"/>
                          <a:sym typeface="Symbol"/>
                        </a:rPr>
                        <a:t>±</a:t>
                      </a:r>
                      <a:r>
                        <a:rPr sz="1500"/>
                        <a:t> SD)</a:t>
                      </a:r>
                      <a:endParaRPr sz="1200"/>
                    </a:p>
                    <a:p>
                      <a:pPr algn="ctr">
                        <a:defRPr sz="1100">
                          <a:sym typeface="Calibri"/>
                        </a:defRPr>
                      </a:pPr>
                      <a:r>
                        <a:rPr sz="1500"/>
                        <a:t>(N = 5000)</a:t>
                      </a:r>
                    </a:p>
                  </a:txBody>
                  <a:tcPr marL="0" marR="0" marT="0" marB="0" anchor="ctr" horzOverflow="overflow">
                    <a:lnB w="12700">
                      <a:solidFill>
                        <a:schemeClr val="accent2"/>
                      </a:solidFill>
                    </a:lnB>
                    <a:solidFill>
                      <a:srgbClr val="E6EDF7"/>
                    </a:solidFill>
                  </a:tcPr>
                </a:tc>
                <a:extLst>
                  <a:ext uri="{0D108BD9-81ED-4DB2-BD59-A6C34878D82A}">
                    <a16:rowId xmlns:a16="http://schemas.microsoft.com/office/drawing/2014/main" val="10000"/>
                  </a:ext>
                </a:extLst>
              </a:tr>
              <a:tr h="223520">
                <a:tc>
                  <a:txBody>
                    <a:bodyPr/>
                    <a:lstStyle/>
                    <a:p>
                      <a:pPr algn="ctr">
                        <a:defRPr sz="1800" b="0"/>
                      </a:pPr>
                      <a:r>
                        <a:rPr sz="1500" b="1" dirty="0">
                          <a:sym typeface="Calibri"/>
                        </a:rPr>
                        <a:t>Baseline</a:t>
                      </a:r>
                    </a:p>
                  </a:txBody>
                  <a:tcPr marL="0" marR="0" marT="0" marB="0" anchor="ctr" horzOverflow="overflow">
                    <a:lnT w="12700">
                      <a:solidFill>
                        <a:schemeClr val="accent2"/>
                      </a:solidFill>
                    </a:lnT>
                    <a:solidFill>
                      <a:srgbClr val="CAD9EF"/>
                    </a:solidFill>
                  </a:tcPr>
                </a:tc>
                <a:tc>
                  <a:txBody>
                    <a:bodyPr/>
                    <a:lstStyle/>
                    <a:p>
                      <a:pPr algn="ctr">
                        <a:defRPr sz="1800"/>
                      </a:pPr>
                      <a:r>
                        <a:rPr sz="1500" b="1">
                          <a:sym typeface="Calibri"/>
                        </a:rPr>
                        <a:t>50.41 ± 10.03</a:t>
                      </a:r>
                    </a:p>
                  </a:txBody>
                  <a:tcPr marL="0" marR="0" marT="0" marB="0" anchor="ctr" horzOverflow="overflow">
                    <a:lnT w="12700">
                      <a:solidFill>
                        <a:schemeClr val="accent2"/>
                      </a:solidFill>
                    </a:lnT>
                    <a:solidFill>
                      <a:srgbClr val="CAD9EF"/>
                    </a:solidFill>
                  </a:tcPr>
                </a:tc>
                <a:extLst>
                  <a:ext uri="{0D108BD9-81ED-4DB2-BD59-A6C34878D82A}">
                    <a16:rowId xmlns:a16="http://schemas.microsoft.com/office/drawing/2014/main" val="10001"/>
                  </a:ext>
                </a:extLst>
              </a:tr>
              <a:tr h="223520">
                <a:tc>
                  <a:txBody>
                    <a:bodyPr/>
                    <a:lstStyle/>
                    <a:p>
                      <a:pPr algn="ctr">
                        <a:defRPr sz="1800" b="0"/>
                      </a:pPr>
                      <a:r>
                        <a:rPr sz="1500" b="1">
                          <a:sym typeface="Calibri"/>
                        </a:rPr>
                        <a:t>1</a:t>
                      </a:r>
                    </a:p>
                  </a:txBody>
                  <a:tcPr marL="0" marR="0" marT="0" marB="0" anchor="ctr" horzOverflow="overflow">
                    <a:solidFill>
                      <a:srgbClr val="E6EDF7"/>
                    </a:solidFill>
                  </a:tcPr>
                </a:tc>
                <a:tc>
                  <a:txBody>
                    <a:bodyPr/>
                    <a:lstStyle/>
                    <a:p>
                      <a:pPr algn="ctr">
                        <a:defRPr sz="1800"/>
                      </a:pPr>
                      <a:r>
                        <a:rPr sz="1500" b="1">
                          <a:sym typeface="Calibri"/>
                        </a:rPr>
                        <a:t>50.76 ± 10.01</a:t>
                      </a:r>
                    </a:p>
                  </a:txBody>
                  <a:tcPr marL="0" marR="0" marT="0" marB="0" anchor="ctr" horzOverflow="overflow">
                    <a:solidFill>
                      <a:srgbClr val="E6EDF7"/>
                    </a:solidFill>
                  </a:tcPr>
                </a:tc>
                <a:extLst>
                  <a:ext uri="{0D108BD9-81ED-4DB2-BD59-A6C34878D82A}">
                    <a16:rowId xmlns:a16="http://schemas.microsoft.com/office/drawing/2014/main" val="10002"/>
                  </a:ext>
                </a:extLst>
              </a:tr>
              <a:tr h="254877">
                <a:tc>
                  <a:txBody>
                    <a:bodyPr/>
                    <a:lstStyle/>
                    <a:p>
                      <a:pPr algn="ctr">
                        <a:defRPr sz="1800" b="0"/>
                      </a:pPr>
                      <a:r>
                        <a:rPr sz="1500" b="1">
                          <a:sym typeface="Calibri"/>
                        </a:rPr>
                        <a:t>2</a:t>
                      </a:r>
                    </a:p>
                  </a:txBody>
                  <a:tcPr marL="0" marR="0" marT="0" marB="0" anchor="ctr" horzOverflow="overflow">
                    <a:solidFill>
                      <a:srgbClr val="CAD9EF"/>
                    </a:solidFill>
                  </a:tcPr>
                </a:tc>
                <a:tc>
                  <a:txBody>
                    <a:bodyPr/>
                    <a:lstStyle/>
                    <a:p>
                      <a:pPr algn="ctr">
                        <a:defRPr sz="1800"/>
                      </a:pPr>
                      <a:r>
                        <a:rPr sz="1500" b="1" dirty="0">
                          <a:sym typeface="Calibri"/>
                        </a:rPr>
                        <a:t>51.11 ± 09.94</a:t>
                      </a:r>
                    </a:p>
                  </a:txBody>
                  <a:tcPr marL="0" marR="0" marT="0" marB="0" anchor="ctr" horzOverflow="overflow">
                    <a:solidFill>
                      <a:srgbClr val="CAD9EF"/>
                    </a:solidFill>
                  </a:tcPr>
                </a:tc>
                <a:extLst>
                  <a:ext uri="{0D108BD9-81ED-4DB2-BD59-A6C34878D82A}">
                    <a16:rowId xmlns:a16="http://schemas.microsoft.com/office/drawing/2014/main" val="10003"/>
                  </a:ext>
                </a:extLst>
              </a:tr>
              <a:tr h="223520">
                <a:tc>
                  <a:txBody>
                    <a:bodyPr/>
                    <a:lstStyle/>
                    <a:p>
                      <a:pPr algn="ctr">
                        <a:defRPr sz="1800" b="0"/>
                      </a:pPr>
                      <a:r>
                        <a:rPr sz="1500" b="1">
                          <a:sym typeface="Calibri"/>
                        </a:rPr>
                        <a:t>3</a:t>
                      </a:r>
                    </a:p>
                  </a:txBody>
                  <a:tcPr marL="0" marR="0" marT="0" marB="0" anchor="ctr" horzOverflow="overflow">
                    <a:solidFill>
                      <a:srgbClr val="E6EDF7"/>
                    </a:solidFill>
                  </a:tcPr>
                </a:tc>
                <a:tc>
                  <a:txBody>
                    <a:bodyPr/>
                    <a:lstStyle/>
                    <a:p>
                      <a:pPr algn="ctr">
                        <a:defRPr sz="1800"/>
                      </a:pPr>
                      <a:r>
                        <a:rPr sz="1500" b="1" dirty="0">
                          <a:sym typeface="Calibri"/>
                        </a:rPr>
                        <a:t>51.60 ± 09.91</a:t>
                      </a:r>
                    </a:p>
                  </a:txBody>
                  <a:tcPr marL="0" marR="0" marT="0" marB="0" anchor="ctr" horzOverflow="overflow">
                    <a:solidFill>
                      <a:srgbClr val="E6EDF7"/>
                    </a:solidFill>
                  </a:tcPr>
                </a:tc>
                <a:extLst>
                  <a:ext uri="{0D108BD9-81ED-4DB2-BD59-A6C34878D82A}">
                    <a16:rowId xmlns:a16="http://schemas.microsoft.com/office/drawing/2014/main" val="10004"/>
                  </a:ext>
                </a:extLst>
              </a:tr>
              <a:tr h="223520">
                <a:tc>
                  <a:txBody>
                    <a:bodyPr/>
                    <a:lstStyle/>
                    <a:p>
                      <a:pPr algn="ctr">
                        <a:defRPr sz="1800" b="0"/>
                      </a:pPr>
                      <a:r>
                        <a:rPr sz="1500" b="1">
                          <a:sym typeface="Calibri"/>
                        </a:rPr>
                        <a:t>4</a:t>
                      </a:r>
                    </a:p>
                  </a:txBody>
                  <a:tcPr marL="0" marR="0" marT="0" marB="0" anchor="ctr" horzOverflow="overflow">
                    <a:solidFill>
                      <a:srgbClr val="CAD9EF"/>
                    </a:solidFill>
                  </a:tcPr>
                </a:tc>
                <a:tc>
                  <a:txBody>
                    <a:bodyPr/>
                    <a:lstStyle/>
                    <a:p>
                      <a:pPr algn="ctr">
                        <a:defRPr sz="1800"/>
                      </a:pPr>
                      <a:r>
                        <a:rPr sz="1500" b="1" dirty="0">
                          <a:sym typeface="Calibri"/>
                        </a:rPr>
                        <a:t>52.15 ± 09.91</a:t>
                      </a:r>
                    </a:p>
                  </a:txBody>
                  <a:tcPr marL="0" marR="0" marT="0" marB="0" anchor="ctr" horzOverflow="overflow">
                    <a:solidFill>
                      <a:srgbClr val="CAD9EF"/>
                    </a:solidFill>
                  </a:tcPr>
                </a:tc>
                <a:extLst>
                  <a:ext uri="{0D108BD9-81ED-4DB2-BD59-A6C34878D82A}">
                    <a16:rowId xmlns:a16="http://schemas.microsoft.com/office/drawing/2014/main" val="10005"/>
                  </a:ext>
                </a:extLst>
              </a:tr>
              <a:tr h="447040">
                <a:tc>
                  <a:txBody>
                    <a:bodyPr/>
                    <a:lstStyle/>
                    <a:p>
                      <a:pPr algn="ctr">
                        <a:defRPr sz="1100">
                          <a:sym typeface="Calibri"/>
                        </a:defRPr>
                      </a:pPr>
                      <a:r>
                        <a:rPr sz="1500"/>
                        <a:t>Mean Diff. (Baseline – Wk1)</a:t>
                      </a:r>
                      <a:endParaRPr sz="1200"/>
                    </a:p>
                    <a:p>
                      <a:pPr algn="ctr">
                        <a:defRPr sz="1100">
                          <a:sym typeface="Calibri"/>
                        </a:defRPr>
                      </a:pPr>
                      <a:r>
                        <a:rPr sz="1500"/>
                        <a:t>(P value)</a:t>
                      </a:r>
                    </a:p>
                  </a:txBody>
                  <a:tcPr marL="0" marR="0" marT="0" marB="0" anchor="ctr" horzOverflow="overflow">
                    <a:solidFill>
                      <a:srgbClr val="E6EDF7"/>
                    </a:solidFill>
                  </a:tcPr>
                </a:tc>
                <a:tc>
                  <a:txBody>
                    <a:bodyPr/>
                    <a:lstStyle/>
                    <a:p>
                      <a:pPr algn="ctr">
                        <a:defRPr sz="1100" b="1">
                          <a:sym typeface="Calibri"/>
                        </a:defRPr>
                      </a:pPr>
                      <a:r>
                        <a:rPr sz="1500" dirty="0"/>
                        <a:t>*00.35 ± 00.57</a:t>
                      </a:r>
                      <a:endParaRPr sz="1200" dirty="0"/>
                    </a:p>
                    <a:p>
                      <a:pPr algn="ctr">
                        <a:defRPr sz="1100" b="1">
                          <a:sym typeface="Calibri"/>
                        </a:defRPr>
                      </a:pPr>
                      <a:r>
                        <a:rPr sz="1500" dirty="0"/>
                        <a:t>(0.001)</a:t>
                      </a:r>
                    </a:p>
                  </a:txBody>
                  <a:tcPr marL="0" marR="0" marT="0" marB="0" anchor="ctr" horzOverflow="overflow">
                    <a:solidFill>
                      <a:srgbClr val="E6EDF7"/>
                    </a:solidFill>
                  </a:tcPr>
                </a:tc>
                <a:extLst>
                  <a:ext uri="{0D108BD9-81ED-4DB2-BD59-A6C34878D82A}">
                    <a16:rowId xmlns:a16="http://schemas.microsoft.com/office/drawing/2014/main" val="10006"/>
                  </a:ext>
                </a:extLst>
              </a:tr>
              <a:tr h="447040">
                <a:tc>
                  <a:txBody>
                    <a:bodyPr/>
                    <a:lstStyle/>
                    <a:p>
                      <a:pPr algn="ctr">
                        <a:defRPr sz="1100">
                          <a:sym typeface="Calibri"/>
                        </a:defRPr>
                      </a:pPr>
                      <a:r>
                        <a:rPr sz="1500"/>
                        <a:t>Mean Diff. (Baseline – Wk2)</a:t>
                      </a:r>
                      <a:endParaRPr sz="1200"/>
                    </a:p>
                    <a:p>
                      <a:pPr algn="ctr">
                        <a:defRPr sz="1100">
                          <a:sym typeface="Calibri"/>
                        </a:defRPr>
                      </a:pPr>
                      <a:r>
                        <a:rPr sz="1500"/>
                        <a:t>(P value)</a:t>
                      </a:r>
                    </a:p>
                  </a:txBody>
                  <a:tcPr marL="0" marR="0" marT="0" marB="0" anchor="ctr" horzOverflow="overflow">
                    <a:solidFill>
                      <a:srgbClr val="CAD9EF"/>
                    </a:solidFill>
                  </a:tcPr>
                </a:tc>
                <a:tc>
                  <a:txBody>
                    <a:bodyPr/>
                    <a:lstStyle/>
                    <a:p>
                      <a:pPr algn="ctr">
                        <a:defRPr sz="1100" b="1">
                          <a:sym typeface="Calibri"/>
                        </a:defRPr>
                      </a:pPr>
                      <a:r>
                        <a:rPr sz="1500" dirty="0"/>
                        <a:t>*00.70 ± 01.05</a:t>
                      </a:r>
                      <a:endParaRPr sz="1200" dirty="0"/>
                    </a:p>
                    <a:p>
                      <a:pPr algn="ctr">
                        <a:defRPr sz="1100" b="1">
                          <a:sym typeface="Calibri"/>
                        </a:defRPr>
                      </a:pPr>
                      <a:r>
                        <a:rPr sz="1500" dirty="0"/>
                        <a:t>(0.001)</a:t>
                      </a:r>
                    </a:p>
                  </a:txBody>
                  <a:tcPr marL="0" marR="0" marT="0" marB="0" anchor="ctr" horzOverflow="overflow">
                    <a:solidFill>
                      <a:srgbClr val="CAD9EF"/>
                    </a:solidFill>
                  </a:tcPr>
                </a:tc>
                <a:extLst>
                  <a:ext uri="{0D108BD9-81ED-4DB2-BD59-A6C34878D82A}">
                    <a16:rowId xmlns:a16="http://schemas.microsoft.com/office/drawing/2014/main" val="10007"/>
                  </a:ext>
                </a:extLst>
              </a:tr>
              <a:tr h="447040">
                <a:tc>
                  <a:txBody>
                    <a:bodyPr/>
                    <a:lstStyle/>
                    <a:p>
                      <a:pPr algn="ctr">
                        <a:defRPr sz="1100">
                          <a:sym typeface="Calibri"/>
                        </a:defRPr>
                      </a:pPr>
                      <a:r>
                        <a:rPr sz="1500"/>
                        <a:t>Mean Diff. (Baseline – Wk3)</a:t>
                      </a:r>
                      <a:endParaRPr sz="1200"/>
                    </a:p>
                    <a:p>
                      <a:pPr algn="ctr">
                        <a:defRPr sz="1100">
                          <a:sym typeface="Calibri"/>
                        </a:defRPr>
                      </a:pPr>
                      <a:r>
                        <a:rPr sz="1500"/>
                        <a:t>(P value)</a:t>
                      </a:r>
                    </a:p>
                  </a:txBody>
                  <a:tcPr marL="0" marR="0" marT="0" marB="0" anchor="ctr" horzOverflow="overflow">
                    <a:lnB w="25400">
                      <a:solidFill>
                        <a:schemeClr val="accent2"/>
                      </a:solidFill>
                    </a:lnB>
                    <a:solidFill>
                      <a:srgbClr val="E6EDF7"/>
                    </a:solidFill>
                  </a:tcPr>
                </a:tc>
                <a:tc>
                  <a:txBody>
                    <a:bodyPr/>
                    <a:lstStyle/>
                    <a:p>
                      <a:pPr algn="ctr">
                        <a:defRPr sz="1100" b="1">
                          <a:sym typeface="Calibri"/>
                        </a:defRPr>
                      </a:pPr>
                      <a:r>
                        <a:rPr sz="1500" dirty="0"/>
                        <a:t>*01.19 ± 01.77</a:t>
                      </a:r>
                      <a:endParaRPr sz="1200" dirty="0"/>
                    </a:p>
                    <a:p>
                      <a:pPr algn="ctr">
                        <a:defRPr sz="1100" b="1">
                          <a:sym typeface="Calibri"/>
                        </a:defRPr>
                      </a:pPr>
                      <a:r>
                        <a:rPr sz="1500" dirty="0"/>
                        <a:t>(0.001)</a:t>
                      </a:r>
                    </a:p>
                  </a:txBody>
                  <a:tcPr marL="0" marR="0" marT="0" marB="0" anchor="ctr" horzOverflow="overflow">
                    <a:lnB w="25400">
                      <a:solidFill>
                        <a:schemeClr val="accent2"/>
                      </a:solidFill>
                    </a:lnB>
                    <a:solidFill>
                      <a:srgbClr val="E6EDF7"/>
                    </a:solidFill>
                  </a:tcPr>
                </a:tc>
                <a:extLst>
                  <a:ext uri="{0D108BD9-81ED-4DB2-BD59-A6C34878D82A}">
                    <a16:rowId xmlns:a16="http://schemas.microsoft.com/office/drawing/2014/main" val="10008"/>
                  </a:ext>
                </a:extLst>
              </a:tr>
              <a:tr h="447040">
                <a:tc>
                  <a:txBody>
                    <a:bodyPr/>
                    <a:lstStyle/>
                    <a:p>
                      <a:pPr algn="ctr">
                        <a:defRPr sz="1100">
                          <a:sym typeface="Calibri"/>
                        </a:defRPr>
                      </a:pPr>
                      <a:r>
                        <a:rPr sz="1500"/>
                        <a:t>Mean Diff. (Baseline – Wk4)</a:t>
                      </a:r>
                      <a:endParaRPr sz="1200"/>
                    </a:p>
                    <a:p>
                      <a:pPr algn="ctr">
                        <a:defRPr sz="1100">
                          <a:sym typeface="Calibri"/>
                        </a:defRPr>
                      </a:pPr>
                      <a:r>
                        <a:rPr sz="1500"/>
                        <a:t>(P value)</a:t>
                      </a:r>
                    </a:p>
                  </a:txBody>
                  <a:tcPr marL="0" marR="0" marT="0" marB="0" anchor="ctr" horzOverflow="overflow">
                    <a:lnT w="25400">
                      <a:solidFill>
                        <a:schemeClr val="accent2"/>
                      </a:solidFill>
                    </a:lnT>
                    <a:solidFill>
                      <a:srgbClr val="E6EDF7"/>
                    </a:solidFill>
                  </a:tcPr>
                </a:tc>
                <a:tc>
                  <a:txBody>
                    <a:bodyPr/>
                    <a:lstStyle/>
                    <a:p>
                      <a:pPr algn="ctr">
                        <a:defRPr sz="1100">
                          <a:sym typeface="Calibri"/>
                        </a:defRPr>
                      </a:pPr>
                      <a:r>
                        <a:rPr sz="1500" dirty="0"/>
                        <a:t>*01.74 ± 01.95</a:t>
                      </a:r>
                      <a:endParaRPr sz="1200" dirty="0"/>
                    </a:p>
                    <a:p>
                      <a:pPr algn="ctr">
                        <a:defRPr sz="1100">
                          <a:sym typeface="Calibri"/>
                        </a:defRPr>
                      </a:pPr>
                      <a:r>
                        <a:rPr sz="1500" dirty="0"/>
                        <a:t>(0.001)</a:t>
                      </a:r>
                    </a:p>
                  </a:txBody>
                  <a:tcPr marL="0" marR="0" marT="0" marB="0" anchor="ctr" horzOverflow="overflow">
                    <a:lnT w="25400">
                      <a:solidFill>
                        <a:schemeClr val="accent2"/>
                      </a:solidFill>
                    </a:lnT>
                    <a:solidFill>
                      <a:srgbClr val="E6EDF7"/>
                    </a:solidFill>
                  </a:tcPr>
                </a:tc>
                <a:extLst>
                  <a:ext uri="{0D108BD9-81ED-4DB2-BD59-A6C34878D82A}">
                    <a16:rowId xmlns:a16="http://schemas.microsoft.com/office/drawing/2014/main" val="10009"/>
                  </a:ext>
                </a:extLst>
              </a:tr>
            </a:tbl>
          </a:graphicData>
        </a:graphic>
      </p:graphicFrame>
      <p:sp>
        <p:nvSpPr>
          <p:cNvPr id="12" name="Rectangle 10">
            <a:extLst>
              <a:ext uri="{FF2B5EF4-FFF2-40B4-BE49-F238E27FC236}">
                <a16:creationId xmlns:a16="http://schemas.microsoft.com/office/drawing/2014/main" id="{8E6834FC-5EC2-4FFD-B147-E17CFF6CCFC6}"/>
              </a:ext>
            </a:extLst>
          </p:cNvPr>
          <p:cNvSpPr/>
          <p:nvPr/>
        </p:nvSpPr>
        <p:spPr>
          <a:xfrm>
            <a:off x="1310241" y="5852059"/>
            <a:ext cx="4489614" cy="348872"/>
          </a:xfrm>
          <a:prstGeom prst="rect">
            <a:avLst/>
          </a:prstGeom>
          <a:ln w="12700">
            <a:miter lim="400000"/>
          </a:ln>
          <a:extLst>
            <a:ext uri="{C572A759-6A51-4108-AA02-DFA0A04FC94B}">
              <ma14:wrappingTextBoxFlag xmlns:ma14="http://schemas.microsoft.com/office/mac/drawingml/2011/main" xmlns="" val="1"/>
            </a:ext>
          </a:extLst>
        </p:spPr>
        <p:txBody>
          <a:bodyPr wrap="square" lIns="60957" tIns="60957" rIns="60957" bIns="60957">
            <a:spAutoFit/>
          </a:bodyPr>
          <a:lstStyle/>
          <a:p>
            <a:pPr>
              <a:defRPr sz="1100" b="1">
                <a:latin typeface="+mn-lt"/>
                <a:ea typeface="+mn-ea"/>
                <a:cs typeface="+mn-cs"/>
                <a:sym typeface="Calibri"/>
              </a:defRPr>
            </a:pPr>
            <a:r>
              <a:rPr sz="1467" dirty="0"/>
              <a:t>By</a:t>
            </a:r>
            <a:r>
              <a:rPr lang="en-US" sz="1467" dirty="0"/>
              <a:t> </a:t>
            </a:r>
            <a:r>
              <a:rPr sz="1467" dirty="0"/>
              <a:t>ANOVA</a:t>
            </a:r>
            <a:r>
              <a:rPr lang="en-US" sz="1467" dirty="0"/>
              <a:t> 					</a:t>
            </a:r>
            <a:r>
              <a:rPr sz="1467" dirty="0"/>
              <a:t>P&lt;0.05, * Significant </a:t>
            </a:r>
          </a:p>
        </p:txBody>
      </p:sp>
      <p:pic>
        <p:nvPicPr>
          <p:cNvPr id="13" name="Picture 2" descr="Picture 2">
            <a:extLst>
              <a:ext uri="{FF2B5EF4-FFF2-40B4-BE49-F238E27FC236}">
                <a16:creationId xmlns:a16="http://schemas.microsoft.com/office/drawing/2014/main" id="{C2835223-848C-4EEA-AC31-FBEED8FA50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03984" y="2602485"/>
            <a:ext cx="171453" cy="209553"/>
          </a:xfrm>
          <a:prstGeom prst="rect">
            <a:avLst/>
          </a:prstGeom>
          <a:ln w="12700">
            <a:miter lim="400000"/>
          </a:ln>
        </p:spPr>
      </p:pic>
      <p:pic>
        <p:nvPicPr>
          <p:cNvPr id="14" name="Picture 2" descr="Picture 2">
            <a:extLst>
              <a:ext uri="{FF2B5EF4-FFF2-40B4-BE49-F238E27FC236}">
                <a16:creationId xmlns:a16="http://schemas.microsoft.com/office/drawing/2014/main" id="{17AE7AEB-A40B-4A24-AAAE-C6AE2F42E49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91791" y="2272512"/>
            <a:ext cx="3874672" cy="3118541"/>
          </a:xfrm>
          <a:prstGeom prst="rect">
            <a:avLst/>
          </a:prstGeom>
          <a:ln w="12700">
            <a:miter lim="400000"/>
          </a:ln>
        </p:spPr>
      </p:pic>
      <p:sp>
        <p:nvSpPr>
          <p:cNvPr id="11" name="TextBox 10">
            <a:extLst>
              <a:ext uri="{FF2B5EF4-FFF2-40B4-BE49-F238E27FC236}">
                <a16:creationId xmlns:a16="http://schemas.microsoft.com/office/drawing/2014/main" id="{413956FE-3B01-3E49-8EFF-6D79F8A54AD1}"/>
              </a:ext>
            </a:extLst>
          </p:cNvPr>
          <p:cNvSpPr txBox="1"/>
          <p:nvPr/>
        </p:nvSpPr>
        <p:spPr>
          <a:xfrm>
            <a:off x="685145" y="523393"/>
            <a:ext cx="10971118" cy="830997"/>
          </a:xfrm>
          <a:prstGeom prst="rect">
            <a:avLst/>
          </a:prstGeom>
          <a:noFill/>
          <a:ln w="28575">
            <a:solidFill>
              <a:schemeClr val="tx1"/>
            </a:solidFill>
          </a:ln>
        </p:spPr>
        <p:txBody>
          <a:bodyPr wrap="square" rtlCol="0">
            <a:spAutoFit/>
          </a:bodyPr>
          <a:lstStyle/>
          <a:p>
            <a:pPr algn="ctr"/>
            <a:r>
              <a:rPr lang="en-IN" sz="2400" dirty="0">
                <a:latin typeface="Times New Roman" panose="02020603050405020304" pitchFamily="18" charset="0"/>
                <a:cs typeface="Times New Roman" panose="02020603050405020304" pitchFamily="18" charset="0"/>
              </a:rPr>
              <a:t>RECEPTOL</a:t>
            </a:r>
            <a:r>
              <a:rPr lang="en-US" sz="2400" i="1" baseline="30000" dirty="0">
                <a:solidFill>
                  <a:schemeClr val="tx1">
                    <a:lumMod val="85000"/>
                    <a:lumOff val="15000"/>
                  </a:schemeClr>
                </a:solidFill>
                <a:latin typeface="Times New Roman" panose="02020603050405020304" pitchFamily="18" charset="0"/>
                <a:ea typeface="Arial Unicode MS" panose="020B0604020202020204" pitchFamily="34" charset="-128"/>
              </a:rPr>
              <a:t> ®</a:t>
            </a:r>
            <a:r>
              <a:rPr lang="en-IN" sz="2400" dirty="0">
                <a:latin typeface="Times New Roman" panose="02020603050405020304" pitchFamily="18" charset="0"/>
                <a:cs typeface="Times New Roman" panose="02020603050405020304" pitchFamily="18" charset="0"/>
              </a:rPr>
              <a:t> Efficacy &amp; safety of other  indications like Allergy, Asthma, Arthritis, Diarrhoea, Fever, Fatigue-malaise, </a:t>
            </a:r>
            <a:r>
              <a:rPr lang="en-IN" sz="2400" dirty="0" err="1">
                <a:latin typeface="Times New Roman" panose="02020603050405020304" pitchFamily="18" charset="0"/>
                <a:cs typeface="Times New Roman" panose="02020603050405020304" pitchFamily="18" charset="0"/>
              </a:rPr>
              <a:t>Anemia</a:t>
            </a:r>
            <a:r>
              <a:rPr lang="en-IN" sz="2400" dirty="0">
                <a:latin typeface="Times New Roman" panose="02020603050405020304" pitchFamily="18" charset="0"/>
                <a:cs typeface="Times New Roman" panose="02020603050405020304" pitchFamily="18" charset="0"/>
              </a:rPr>
              <a:t>, Endometriosis</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995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1F30647-33C9-4721-A31A-6FD15065620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8"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91F30647-33C9-4721-A31A-6FD1506562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9770B81-762C-41EE-A22C-F54E5D3F0D6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IN" sz="4800" dirty="0">
              <a:latin typeface="Times New Roman" panose="02020603050405020304" pitchFamily="18" charset="0"/>
              <a:ea typeface="+mj-ea"/>
              <a:cs typeface="Times New Roman" panose="02020603050405020304" pitchFamily="18" charset="0"/>
              <a:sym typeface="Times New Roman" panose="02020603050405020304" pitchFamily="18" charset="0"/>
            </a:endParaRPr>
          </a:p>
        </p:txBody>
      </p:sp>
      <p:sp>
        <p:nvSpPr>
          <p:cNvPr id="12" name="Reporting Patients   :   24…">
            <a:extLst>
              <a:ext uri="{FF2B5EF4-FFF2-40B4-BE49-F238E27FC236}">
                <a16:creationId xmlns:a16="http://schemas.microsoft.com/office/drawing/2014/main" id="{3CD72014-0518-498C-BA7C-ACA7B856E510}"/>
              </a:ext>
            </a:extLst>
          </p:cNvPr>
          <p:cNvSpPr/>
          <p:nvPr/>
        </p:nvSpPr>
        <p:spPr>
          <a:xfrm>
            <a:off x="949265" y="2342511"/>
            <a:ext cx="3771509" cy="692519"/>
          </a:xfrm>
          <a:prstGeom prst="rect">
            <a:avLst/>
          </a:prstGeom>
          <a:ln>
            <a:solidFill>
              <a:srgbClr val="000000"/>
            </a:solidFill>
            <a:miter/>
          </a:ln>
          <a:extLst>
            <a:ext uri="{C572A759-6A51-4108-AA02-DFA0A04FC94B}">
              <ma14:wrappingTextBoxFlag xmlns:ma14="http://schemas.microsoft.com/office/mac/drawingml/2011/main" xmlns="" val="1"/>
            </a:ext>
          </a:extLst>
        </p:spPr>
        <p:txBody>
          <a:bodyPr lIns="60957" tIns="60957" rIns="60957" bIns="60957">
            <a:normAutofit/>
          </a:bodyPr>
          <a:lstStyle/>
          <a:p>
            <a:pPr marL="362915" indent="-362915" algn="ctr" defTabSz="483887">
              <a:spcBef>
                <a:spcPts val="267"/>
              </a:spcBef>
              <a:buFont typeface="Arial"/>
              <a:defRPr sz="1215"/>
            </a:pPr>
            <a:r>
              <a:rPr sz="1620" dirty="0"/>
              <a:t>Reporting Patients   :	  24</a:t>
            </a:r>
          </a:p>
          <a:p>
            <a:pPr marL="362915" indent="-362915" algn="ctr" defTabSz="483887">
              <a:spcBef>
                <a:spcPts val="267"/>
              </a:spcBef>
              <a:buFont typeface="Arial"/>
              <a:defRPr sz="1215"/>
            </a:pPr>
            <a:r>
              <a:rPr sz="1620" dirty="0"/>
              <a:t> Duration of Treatment   :      6 months</a:t>
            </a:r>
          </a:p>
        </p:txBody>
      </p:sp>
      <p:pic>
        <p:nvPicPr>
          <p:cNvPr id="13" name="Picture 2" descr="Picture 2">
            <a:extLst>
              <a:ext uri="{FF2B5EF4-FFF2-40B4-BE49-F238E27FC236}">
                <a16:creationId xmlns:a16="http://schemas.microsoft.com/office/drawing/2014/main" id="{6F866170-B4AD-4CC1-92F0-2D7428DFEF16}"/>
              </a:ext>
            </a:extLst>
          </p:cNvPr>
          <p:cNvPicPr>
            <a:picLocks noChangeAspect="1"/>
          </p:cNvPicPr>
          <p:nvPr/>
        </p:nvPicPr>
        <p:blipFill>
          <a:blip r:embed="rId7">
            <a:extLst/>
          </a:blip>
          <a:stretch>
            <a:fillRect/>
          </a:stretch>
        </p:blipFill>
        <p:spPr>
          <a:xfrm>
            <a:off x="162230" y="2842932"/>
            <a:ext cx="5900299" cy="3064971"/>
          </a:xfrm>
          <a:prstGeom prst="rect">
            <a:avLst/>
          </a:prstGeom>
          <a:ln w="12700">
            <a:miter lim="400000"/>
          </a:ln>
        </p:spPr>
      </p:pic>
      <p:sp>
        <p:nvSpPr>
          <p:cNvPr id="14" name="Content Placeholder 6">
            <a:extLst>
              <a:ext uri="{FF2B5EF4-FFF2-40B4-BE49-F238E27FC236}">
                <a16:creationId xmlns:a16="http://schemas.microsoft.com/office/drawing/2014/main" id="{C685EA70-3BF7-44B0-A38E-7A84CDFDCE9C}"/>
              </a:ext>
            </a:extLst>
          </p:cNvPr>
          <p:cNvSpPr/>
          <p:nvPr/>
        </p:nvSpPr>
        <p:spPr>
          <a:xfrm>
            <a:off x="3177776" y="5117616"/>
            <a:ext cx="3085996" cy="861768"/>
          </a:xfrm>
          <a:prstGeom prst="rect">
            <a:avLst/>
          </a:prstGeom>
          <a:ln w="12700">
            <a:miter lim="400000"/>
          </a:ln>
          <a:extLst>
            <a:ext uri="{C572A759-6A51-4108-AA02-DFA0A04FC94B}">
              <ma14:wrappingTextBoxFlag xmlns:ma14="http://schemas.microsoft.com/office/mac/drawingml/2011/main" xmlns="" val="1"/>
            </a:ext>
          </a:extLst>
        </p:spPr>
        <p:txBody>
          <a:bodyPr lIns="60957" tIns="60957" rIns="60957" bIns="60957">
            <a:spAutoFit/>
          </a:bodyPr>
          <a:lstStyle>
            <a:lvl1pPr marL="342900" indent="-342900" algn="ctr">
              <a:spcBef>
                <a:spcPts val="600"/>
              </a:spcBef>
              <a:defRPr sz="1200" b="1">
                <a:solidFill>
                  <a:schemeClr val="accent3"/>
                </a:solidFill>
              </a:defRPr>
            </a:lvl1pPr>
          </a:lstStyle>
          <a:p>
            <a:r>
              <a:rPr sz="1600" dirty="0"/>
              <a:t>More than half the respondents experienced complete resolution of symptoms!</a:t>
            </a:r>
          </a:p>
        </p:txBody>
      </p:sp>
      <p:sp>
        <p:nvSpPr>
          <p:cNvPr id="15" name="Down Arrow 8">
            <a:extLst>
              <a:ext uri="{FF2B5EF4-FFF2-40B4-BE49-F238E27FC236}">
                <a16:creationId xmlns:a16="http://schemas.microsoft.com/office/drawing/2014/main" id="{F2E57F9D-836B-42A8-A9A8-8747ABDB094D}"/>
              </a:ext>
            </a:extLst>
          </p:cNvPr>
          <p:cNvSpPr/>
          <p:nvPr/>
        </p:nvSpPr>
        <p:spPr>
          <a:xfrm rot="16974662">
            <a:off x="3040637" y="4722353"/>
            <a:ext cx="406079" cy="439027"/>
          </a:xfrm>
          <a:custGeom>
            <a:avLst/>
            <a:gdLst/>
            <a:ahLst/>
            <a:cxnLst>
              <a:cxn ang="0">
                <a:pos x="wd2" y="hd2"/>
              </a:cxn>
              <a:cxn ang="5400000">
                <a:pos x="wd2" y="hd2"/>
              </a:cxn>
              <a:cxn ang="10800000">
                <a:pos x="wd2" y="hd2"/>
              </a:cxn>
              <a:cxn ang="16200000">
                <a:pos x="wd2" y="hd2"/>
              </a:cxn>
            </a:cxnLst>
            <a:rect l="0" t="0" r="r" b="b"/>
            <a:pathLst>
              <a:path w="21600" h="21600" extrusionOk="0">
                <a:moveTo>
                  <a:pt x="0" y="13026"/>
                </a:moveTo>
                <a:lnTo>
                  <a:pt x="5400" y="13026"/>
                </a:lnTo>
                <a:lnTo>
                  <a:pt x="5400" y="0"/>
                </a:lnTo>
                <a:lnTo>
                  <a:pt x="16200" y="0"/>
                </a:lnTo>
                <a:lnTo>
                  <a:pt x="16200" y="13026"/>
                </a:lnTo>
                <a:lnTo>
                  <a:pt x="21600" y="13026"/>
                </a:lnTo>
                <a:lnTo>
                  <a:pt x="10800" y="21600"/>
                </a:lnTo>
                <a:close/>
              </a:path>
            </a:pathLst>
          </a:custGeom>
          <a:solidFill>
            <a:srgbClr val="FF0000"/>
          </a:solidFill>
          <a:ln w="12700">
            <a:miter lim="400000"/>
          </a:ln>
          <a:effectLst>
            <a:outerShdw blurRad="38100" dist="23000" dir="5400000" rotWithShape="0">
              <a:srgbClr val="000000">
                <a:alpha val="35000"/>
              </a:srgbClr>
            </a:outerShdw>
          </a:effectLst>
        </p:spPr>
        <p:txBody>
          <a:bodyPr lIns="60957" tIns="60957" rIns="60957" bIns="60957" anchor="ctr"/>
          <a:lstStyle/>
          <a:p>
            <a:pPr algn="ctr"/>
            <a:endParaRPr sz="2400"/>
          </a:p>
        </p:txBody>
      </p:sp>
      <p:pic>
        <p:nvPicPr>
          <p:cNvPr id="16" name="Picture 2" descr="Picture 2">
            <a:extLst>
              <a:ext uri="{FF2B5EF4-FFF2-40B4-BE49-F238E27FC236}">
                <a16:creationId xmlns:a16="http://schemas.microsoft.com/office/drawing/2014/main" id="{55B83532-2455-4042-A777-F89F7A770E88}"/>
              </a:ext>
            </a:extLst>
          </p:cNvPr>
          <p:cNvPicPr>
            <a:picLocks noChangeAspect="1"/>
          </p:cNvPicPr>
          <p:nvPr/>
        </p:nvPicPr>
        <p:blipFill>
          <a:blip r:embed="rId8">
            <a:extLst/>
          </a:blip>
          <a:stretch>
            <a:fillRect/>
          </a:stretch>
        </p:blipFill>
        <p:spPr>
          <a:xfrm>
            <a:off x="5646476" y="3028861"/>
            <a:ext cx="6407884" cy="2616300"/>
          </a:xfrm>
          <a:prstGeom prst="rect">
            <a:avLst/>
          </a:prstGeom>
          <a:ln w="12700">
            <a:miter lim="400000"/>
          </a:ln>
        </p:spPr>
      </p:pic>
      <p:sp>
        <p:nvSpPr>
          <p:cNvPr id="17" name="56% of patients found the product to be highly effective!">
            <a:extLst>
              <a:ext uri="{FF2B5EF4-FFF2-40B4-BE49-F238E27FC236}">
                <a16:creationId xmlns:a16="http://schemas.microsoft.com/office/drawing/2014/main" id="{E86B4418-C778-43C4-8FEF-A231CEE4A34B}"/>
              </a:ext>
            </a:extLst>
          </p:cNvPr>
          <p:cNvSpPr/>
          <p:nvPr/>
        </p:nvSpPr>
        <p:spPr>
          <a:xfrm>
            <a:off x="8459647" y="5318549"/>
            <a:ext cx="3463691" cy="615547"/>
          </a:xfrm>
          <a:prstGeom prst="rect">
            <a:avLst/>
          </a:prstGeom>
          <a:ln w="12700">
            <a:miter lim="400000"/>
          </a:ln>
          <a:extLst>
            <a:ext uri="{C572A759-6A51-4108-AA02-DFA0A04FC94B}">
              <ma14:wrappingTextBoxFlag xmlns:ma14="http://schemas.microsoft.com/office/mac/drawingml/2011/main" xmlns="" val="1"/>
            </a:ext>
          </a:extLst>
        </p:spPr>
        <p:txBody>
          <a:bodyPr lIns="60957" tIns="60957" rIns="60957" bIns="60957">
            <a:spAutoFit/>
          </a:bodyPr>
          <a:lstStyle>
            <a:lvl1pPr marL="342900" indent="-342900" algn="ctr">
              <a:spcBef>
                <a:spcPts val="600"/>
              </a:spcBef>
              <a:defRPr sz="1200" b="1">
                <a:solidFill>
                  <a:schemeClr val="accent3"/>
                </a:solidFill>
              </a:defRPr>
            </a:lvl1pPr>
          </a:lstStyle>
          <a:p>
            <a:r>
              <a:rPr sz="1600"/>
              <a:t>56% of patients found the product to be highly effective!</a:t>
            </a:r>
          </a:p>
        </p:txBody>
      </p:sp>
      <p:sp>
        <p:nvSpPr>
          <p:cNvPr id="18" name="Reporting Patients      :    63…">
            <a:extLst>
              <a:ext uri="{FF2B5EF4-FFF2-40B4-BE49-F238E27FC236}">
                <a16:creationId xmlns:a16="http://schemas.microsoft.com/office/drawing/2014/main" id="{55B3452F-E4D9-4DEF-B020-E23C2E638E81}"/>
              </a:ext>
            </a:extLst>
          </p:cNvPr>
          <p:cNvSpPr/>
          <p:nvPr/>
        </p:nvSpPr>
        <p:spPr>
          <a:xfrm>
            <a:off x="6849764" y="2356867"/>
            <a:ext cx="4001308" cy="692519"/>
          </a:xfrm>
          <a:prstGeom prst="rect">
            <a:avLst/>
          </a:prstGeom>
          <a:ln>
            <a:solidFill>
              <a:srgbClr val="000000"/>
            </a:solidFill>
            <a:miter/>
          </a:ln>
          <a:extLst>
            <a:ext uri="{C572A759-6A51-4108-AA02-DFA0A04FC94B}">
              <ma14:wrappingTextBoxFlag xmlns:ma14="http://schemas.microsoft.com/office/mac/drawingml/2011/main" xmlns="" val="1"/>
            </a:ext>
          </a:extLst>
        </p:spPr>
        <p:txBody>
          <a:bodyPr lIns="60957" tIns="60957" rIns="60957" bIns="60957">
            <a:normAutofit/>
          </a:bodyPr>
          <a:lstStyle/>
          <a:p>
            <a:pPr marL="367395" indent="-367395" algn="ctr" defTabSz="489861">
              <a:spcBef>
                <a:spcPts val="267"/>
              </a:spcBef>
              <a:buFont typeface="Arial"/>
              <a:defRPr sz="1230"/>
            </a:pPr>
            <a:r>
              <a:rPr sz="1640" dirty="0"/>
              <a:t>Reporting Patients      :	   63</a:t>
            </a:r>
          </a:p>
          <a:p>
            <a:pPr marL="367395" indent="-367395" algn="ctr" defTabSz="489861">
              <a:spcBef>
                <a:spcPts val="267"/>
              </a:spcBef>
              <a:buFont typeface="Arial"/>
              <a:defRPr sz="1230"/>
            </a:pPr>
            <a:r>
              <a:rPr sz="1640" dirty="0"/>
              <a:t>   Duration of Treatment      :	6 months</a:t>
            </a:r>
          </a:p>
        </p:txBody>
      </p:sp>
      <p:sp>
        <p:nvSpPr>
          <p:cNvPr id="19" name="Rheumetoid Arthritis">
            <a:extLst>
              <a:ext uri="{FF2B5EF4-FFF2-40B4-BE49-F238E27FC236}">
                <a16:creationId xmlns:a16="http://schemas.microsoft.com/office/drawing/2014/main" id="{AFBDAD7A-F177-45E4-BF77-F08CCA51F456}"/>
              </a:ext>
            </a:extLst>
          </p:cNvPr>
          <p:cNvSpPr/>
          <p:nvPr/>
        </p:nvSpPr>
        <p:spPr>
          <a:xfrm>
            <a:off x="7439297" y="1774652"/>
            <a:ext cx="2822241" cy="492436"/>
          </a:xfrm>
          <a:prstGeom prst="rect">
            <a:avLst/>
          </a:prstGeom>
          <a:ln w="12700">
            <a:miter lim="400000"/>
          </a:ln>
          <a:extLst>
            <a:ext uri="{C572A759-6A51-4108-AA02-DFA0A04FC94B}">
              <ma14:wrappingTextBoxFlag xmlns:ma14="http://schemas.microsoft.com/office/mac/drawingml/2011/main" xmlns="" val="1"/>
            </a:ext>
          </a:extLst>
        </p:spPr>
        <p:txBody>
          <a:bodyPr wrap="none" lIns="60957" tIns="60957" rIns="60957" bIns="60957">
            <a:spAutoFit/>
          </a:bodyPr>
          <a:lstStyle>
            <a:lvl1pPr defTabSz="411479">
              <a:defRPr b="1">
                <a:effectLst>
                  <a:outerShdw blurRad="50800" dist="34289" dir="2700000" rotWithShape="0">
                    <a:srgbClr val="000000">
                      <a:alpha val="21000"/>
                    </a:srgbClr>
                  </a:outerShdw>
                </a:effectLst>
              </a:defRPr>
            </a:lvl1pPr>
          </a:lstStyle>
          <a:p>
            <a:r>
              <a:rPr sz="2400" dirty="0" err="1"/>
              <a:t>Rheumetoid</a:t>
            </a:r>
            <a:r>
              <a:rPr sz="2400" dirty="0"/>
              <a:t> Arthritis</a:t>
            </a:r>
          </a:p>
        </p:txBody>
      </p:sp>
      <p:sp>
        <p:nvSpPr>
          <p:cNvPr id="22" name="Rheumetoid Arthritis">
            <a:extLst>
              <a:ext uri="{FF2B5EF4-FFF2-40B4-BE49-F238E27FC236}">
                <a16:creationId xmlns:a16="http://schemas.microsoft.com/office/drawing/2014/main" id="{485FD43D-B5D7-48B5-B8CE-ADA7049B092B}"/>
              </a:ext>
            </a:extLst>
          </p:cNvPr>
          <p:cNvSpPr/>
          <p:nvPr/>
        </p:nvSpPr>
        <p:spPr>
          <a:xfrm>
            <a:off x="2131573" y="1774652"/>
            <a:ext cx="1220777" cy="492436"/>
          </a:xfrm>
          <a:prstGeom prst="rect">
            <a:avLst/>
          </a:prstGeom>
          <a:ln w="12700">
            <a:miter lim="400000"/>
          </a:ln>
          <a:extLst>
            <a:ext uri="{C572A759-6A51-4108-AA02-DFA0A04FC94B}">
              <ma14:wrappingTextBoxFlag xmlns:ma14="http://schemas.microsoft.com/office/mac/drawingml/2011/main" xmlns="" val="1"/>
            </a:ext>
          </a:extLst>
        </p:spPr>
        <p:txBody>
          <a:bodyPr wrap="none" lIns="60957" tIns="60957" rIns="60957" bIns="60957">
            <a:spAutoFit/>
          </a:bodyPr>
          <a:lstStyle>
            <a:lvl1pPr defTabSz="411479">
              <a:defRPr b="1">
                <a:effectLst>
                  <a:outerShdw blurRad="50800" dist="34289" dir="2700000" rotWithShape="0">
                    <a:srgbClr val="000000">
                      <a:alpha val="21000"/>
                    </a:srgbClr>
                  </a:outerShdw>
                </a:effectLst>
              </a:defRPr>
            </a:lvl1pPr>
          </a:lstStyle>
          <a:p>
            <a:pPr>
              <a:defRPr sz="1500"/>
            </a:pPr>
            <a:r>
              <a:rPr lang="en-US" sz="2400" dirty="0"/>
              <a:t>Allergies</a:t>
            </a:r>
          </a:p>
        </p:txBody>
      </p:sp>
      <p:sp>
        <p:nvSpPr>
          <p:cNvPr id="20" name="TextBox 19">
            <a:extLst>
              <a:ext uri="{FF2B5EF4-FFF2-40B4-BE49-F238E27FC236}">
                <a16:creationId xmlns:a16="http://schemas.microsoft.com/office/drawing/2014/main" id="{861BDE4F-4221-A147-9498-53B2866D9493}"/>
              </a:ext>
            </a:extLst>
          </p:cNvPr>
          <p:cNvSpPr txBox="1"/>
          <p:nvPr/>
        </p:nvSpPr>
        <p:spPr>
          <a:xfrm>
            <a:off x="2074129" y="774914"/>
            <a:ext cx="7976799" cy="523220"/>
          </a:xfrm>
          <a:prstGeom prst="rect">
            <a:avLst/>
          </a:prstGeom>
          <a:noFill/>
          <a:ln w="28575">
            <a:solidFill>
              <a:schemeClr val="tx1"/>
            </a:solidFill>
          </a:ln>
        </p:spPr>
        <p:txBody>
          <a:bodyPr wrap="none" rtlCol="0">
            <a:spAutoFit/>
          </a:bodyPr>
          <a:lstStyle/>
          <a:p>
            <a:r>
              <a:rPr lang="en-IN" sz="2800" dirty="0">
                <a:latin typeface="Times New Roman" panose="02020603050405020304" pitchFamily="18" charset="0"/>
                <a:cs typeface="Times New Roman" panose="02020603050405020304" pitchFamily="18" charset="0"/>
              </a:rPr>
              <a:t>Global Studies on RECEPTOL</a:t>
            </a:r>
            <a:r>
              <a:rPr lang="en-US" sz="2800" i="1" baseline="30000" dirty="0">
                <a:solidFill>
                  <a:schemeClr val="tx1">
                    <a:lumMod val="85000"/>
                    <a:lumOff val="15000"/>
                  </a:schemeClr>
                </a:solidFill>
                <a:latin typeface="Times New Roman" panose="02020603050405020304" pitchFamily="18" charset="0"/>
                <a:ea typeface="Arial Unicode MS" panose="020B0604020202020204" pitchFamily="34" charset="-128"/>
              </a:rPr>
              <a:t> ®</a:t>
            </a:r>
            <a:r>
              <a:rPr lang="en-IN" sz="2800" dirty="0">
                <a:latin typeface="Times New Roman" panose="02020603050405020304" pitchFamily="18" charset="0"/>
                <a:cs typeface="Times New Roman" panose="02020603050405020304" pitchFamily="18" charset="0"/>
              </a:rPr>
              <a:t> Immunity Disorders </a:t>
            </a:r>
          </a:p>
        </p:txBody>
      </p:sp>
    </p:spTree>
    <p:extLst>
      <p:ext uri="{BB962C8B-B14F-4D97-AF65-F5344CB8AC3E}">
        <p14:creationId xmlns:p14="http://schemas.microsoft.com/office/powerpoint/2010/main" val="159266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1F30647-33C9-4721-A31A-6FD1506562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42"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91F30647-33C9-4721-A31A-6FD1506562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9770B81-762C-41EE-A22C-F54E5D3F0D6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IN" sz="4800" dirty="0">
              <a:latin typeface="Times New Roman" panose="02020603050405020304" pitchFamily="18" charset="0"/>
              <a:ea typeface="+mj-ea"/>
              <a:cs typeface="Times New Roman" panose="02020603050405020304" pitchFamily="18" charset="0"/>
              <a:sym typeface="Times New Roman" panose="02020603050405020304" pitchFamily="18" charset="0"/>
            </a:endParaRPr>
          </a:p>
        </p:txBody>
      </p:sp>
      <p:sp>
        <p:nvSpPr>
          <p:cNvPr id="19" name="Rheumetoid Arthritis">
            <a:extLst>
              <a:ext uri="{FF2B5EF4-FFF2-40B4-BE49-F238E27FC236}">
                <a16:creationId xmlns:a16="http://schemas.microsoft.com/office/drawing/2014/main" id="{AFBDAD7A-F177-45E4-BF77-F08CCA51F456}"/>
              </a:ext>
            </a:extLst>
          </p:cNvPr>
          <p:cNvSpPr/>
          <p:nvPr/>
        </p:nvSpPr>
        <p:spPr>
          <a:xfrm>
            <a:off x="7439297" y="1774652"/>
            <a:ext cx="1951618" cy="492436"/>
          </a:xfrm>
          <a:prstGeom prst="rect">
            <a:avLst/>
          </a:prstGeom>
          <a:ln w="12700">
            <a:miter lim="400000"/>
          </a:ln>
          <a:extLst>
            <a:ext uri="{C572A759-6A51-4108-AA02-DFA0A04FC94B}">
              <ma14:wrappingTextBoxFlag xmlns:ma14="http://schemas.microsoft.com/office/mac/drawingml/2011/main" xmlns="" val="1"/>
            </a:ext>
          </a:extLst>
        </p:spPr>
        <p:txBody>
          <a:bodyPr wrap="none" lIns="60957" tIns="60957" rIns="60957" bIns="60957">
            <a:spAutoFit/>
          </a:bodyPr>
          <a:lstStyle>
            <a:lvl1pPr defTabSz="411479">
              <a:defRPr b="1">
                <a:effectLst>
                  <a:outerShdw blurRad="50800" dist="34289" dir="2700000" rotWithShape="0">
                    <a:srgbClr val="000000">
                      <a:alpha val="21000"/>
                    </a:srgbClr>
                  </a:outerShdw>
                </a:effectLst>
              </a:defRPr>
            </a:lvl1pPr>
          </a:lstStyle>
          <a:p>
            <a:r>
              <a:rPr lang="en-US" sz="2400" dirty="0"/>
              <a:t>Endometriosis</a:t>
            </a:r>
          </a:p>
        </p:txBody>
      </p:sp>
      <p:sp>
        <p:nvSpPr>
          <p:cNvPr id="22" name="Rheumetoid Arthritis">
            <a:extLst>
              <a:ext uri="{FF2B5EF4-FFF2-40B4-BE49-F238E27FC236}">
                <a16:creationId xmlns:a16="http://schemas.microsoft.com/office/drawing/2014/main" id="{485FD43D-B5D7-48B5-B8CE-ADA7049B092B}"/>
              </a:ext>
            </a:extLst>
          </p:cNvPr>
          <p:cNvSpPr/>
          <p:nvPr/>
        </p:nvSpPr>
        <p:spPr>
          <a:xfrm>
            <a:off x="2131573" y="1774652"/>
            <a:ext cx="3453375" cy="492436"/>
          </a:xfrm>
          <a:prstGeom prst="rect">
            <a:avLst/>
          </a:prstGeom>
          <a:ln w="12700">
            <a:miter lim="400000"/>
          </a:ln>
          <a:extLst>
            <a:ext uri="{C572A759-6A51-4108-AA02-DFA0A04FC94B}">
              <ma14:wrappingTextBoxFlag xmlns:ma14="http://schemas.microsoft.com/office/mac/drawingml/2011/main" xmlns="" val="1"/>
            </a:ext>
          </a:extLst>
        </p:spPr>
        <p:txBody>
          <a:bodyPr wrap="none" lIns="60957" tIns="60957" rIns="60957" bIns="60957">
            <a:spAutoFit/>
          </a:bodyPr>
          <a:lstStyle>
            <a:lvl1pPr defTabSz="411479">
              <a:defRPr b="1">
                <a:effectLst>
                  <a:outerShdw blurRad="50800" dist="34289" dir="2700000" rotWithShape="0">
                    <a:srgbClr val="000000">
                      <a:alpha val="21000"/>
                    </a:srgbClr>
                  </a:outerShdw>
                </a:effectLst>
              </a:defRPr>
            </a:lvl1pPr>
          </a:lstStyle>
          <a:p>
            <a:r>
              <a:rPr lang="en-US" sz="2400" dirty="0"/>
              <a:t>Chronic Fatigue Syndrome</a:t>
            </a:r>
          </a:p>
        </p:txBody>
      </p:sp>
      <p:sp>
        <p:nvSpPr>
          <p:cNvPr id="21" name="Content Placeholder 6">
            <a:extLst>
              <a:ext uri="{FF2B5EF4-FFF2-40B4-BE49-F238E27FC236}">
                <a16:creationId xmlns:a16="http://schemas.microsoft.com/office/drawing/2014/main" id="{7D5BD698-F914-4422-BB56-1BE217F74A6C}"/>
              </a:ext>
            </a:extLst>
          </p:cNvPr>
          <p:cNvSpPr/>
          <p:nvPr/>
        </p:nvSpPr>
        <p:spPr>
          <a:xfrm>
            <a:off x="2806219" y="5389686"/>
            <a:ext cx="3596959" cy="615547"/>
          </a:xfrm>
          <a:prstGeom prst="rect">
            <a:avLst/>
          </a:prstGeom>
          <a:ln w="12700">
            <a:miter lim="400000"/>
          </a:ln>
          <a:extLst>
            <a:ext uri="{C572A759-6A51-4108-AA02-DFA0A04FC94B}">
              <ma14:wrappingTextBoxFlag xmlns:ma14="http://schemas.microsoft.com/office/mac/drawingml/2011/main" xmlns="" val="1"/>
            </a:ext>
          </a:extLst>
        </p:spPr>
        <p:txBody>
          <a:bodyPr lIns="60957" tIns="60957" rIns="60957" bIns="60957">
            <a:spAutoFit/>
          </a:bodyPr>
          <a:lstStyle>
            <a:lvl1pPr marL="342900" indent="-342900" algn="ctr">
              <a:spcBef>
                <a:spcPts val="600"/>
              </a:spcBef>
              <a:defRPr sz="1200" b="1">
                <a:solidFill>
                  <a:schemeClr val="accent3"/>
                </a:solidFill>
              </a:defRPr>
            </a:lvl1pPr>
          </a:lstStyle>
          <a:p>
            <a:r>
              <a:rPr sz="1600"/>
              <a:t>70% of patients received significant benefits!</a:t>
            </a:r>
          </a:p>
        </p:txBody>
      </p:sp>
      <p:sp>
        <p:nvSpPr>
          <p:cNvPr id="23" name="Right Arrow 7">
            <a:extLst>
              <a:ext uri="{FF2B5EF4-FFF2-40B4-BE49-F238E27FC236}">
                <a16:creationId xmlns:a16="http://schemas.microsoft.com/office/drawing/2014/main" id="{9E14C397-30DF-463B-9556-90B7FECF7E15}"/>
              </a:ext>
            </a:extLst>
          </p:cNvPr>
          <p:cNvSpPr/>
          <p:nvPr/>
        </p:nvSpPr>
        <p:spPr>
          <a:xfrm rot="2859307">
            <a:off x="3330311" y="4975441"/>
            <a:ext cx="535117" cy="363031"/>
          </a:xfrm>
          <a:prstGeom prst="rightArrow">
            <a:avLst>
              <a:gd name="adj1" fmla="val 44184"/>
              <a:gd name="adj2" fmla="val 52515"/>
            </a:avLst>
          </a:prstGeom>
          <a:solidFill>
            <a:srgbClr val="FF0000"/>
          </a:solidFill>
          <a:ln w="12700">
            <a:miter lim="400000"/>
          </a:ln>
          <a:effectLst>
            <a:outerShdw blurRad="38100" dist="23000" dir="5400000" rotWithShape="0">
              <a:srgbClr val="000000">
                <a:alpha val="35000"/>
              </a:srgbClr>
            </a:outerShdw>
          </a:effectLst>
        </p:spPr>
        <p:txBody>
          <a:bodyPr lIns="60957" tIns="60957" rIns="60957" bIns="60957" anchor="ctr"/>
          <a:lstStyle/>
          <a:p>
            <a:pPr algn="ctr"/>
            <a:endParaRPr sz="2400"/>
          </a:p>
        </p:txBody>
      </p:sp>
      <p:pic>
        <p:nvPicPr>
          <p:cNvPr id="24" name="Picture 2" descr="Picture 2">
            <a:extLst>
              <a:ext uri="{FF2B5EF4-FFF2-40B4-BE49-F238E27FC236}">
                <a16:creationId xmlns:a16="http://schemas.microsoft.com/office/drawing/2014/main" id="{6A67422D-9E97-4832-A6A8-B355C6D98A22}"/>
              </a:ext>
            </a:extLst>
          </p:cNvPr>
          <p:cNvPicPr>
            <a:picLocks noChangeAspect="1"/>
          </p:cNvPicPr>
          <p:nvPr/>
        </p:nvPicPr>
        <p:blipFill>
          <a:blip r:embed="rId7">
            <a:extLst/>
          </a:blip>
          <a:stretch>
            <a:fillRect/>
          </a:stretch>
        </p:blipFill>
        <p:spPr>
          <a:xfrm>
            <a:off x="6028827" y="3046203"/>
            <a:ext cx="6204373" cy="3222923"/>
          </a:xfrm>
          <a:prstGeom prst="rect">
            <a:avLst/>
          </a:prstGeom>
          <a:ln w="12700">
            <a:miter lim="400000"/>
          </a:ln>
        </p:spPr>
      </p:pic>
      <p:sp>
        <p:nvSpPr>
          <p:cNvPr id="25" name="Content Placeholder 6">
            <a:extLst>
              <a:ext uri="{FF2B5EF4-FFF2-40B4-BE49-F238E27FC236}">
                <a16:creationId xmlns:a16="http://schemas.microsoft.com/office/drawing/2014/main" id="{15811371-3BD3-4A62-854A-C303BB41A8E7}"/>
              </a:ext>
            </a:extLst>
          </p:cNvPr>
          <p:cNvSpPr/>
          <p:nvPr/>
        </p:nvSpPr>
        <p:spPr>
          <a:xfrm>
            <a:off x="8654865" y="3299791"/>
            <a:ext cx="3095536" cy="861768"/>
          </a:xfrm>
          <a:prstGeom prst="rect">
            <a:avLst/>
          </a:prstGeom>
          <a:ln w="12700">
            <a:miter lim="400000"/>
          </a:ln>
          <a:extLst>
            <a:ext uri="{C572A759-6A51-4108-AA02-DFA0A04FC94B}">
              <ma14:wrappingTextBoxFlag xmlns:ma14="http://schemas.microsoft.com/office/mac/drawingml/2011/main" xmlns="" val="1"/>
            </a:ext>
          </a:extLst>
        </p:spPr>
        <p:txBody>
          <a:bodyPr lIns="60957" tIns="60957" rIns="60957" bIns="60957">
            <a:spAutoFit/>
          </a:bodyPr>
          <a:lstStyle>
            <a:lvl1pPr marL="342900" indent="-342900" algn="ctr">
              <a:spcBef>
                <a:spcPts val="600"/>
              </a:spcBef>
              <a:defRPr sz="1200" b="1">
                <a:solidFill>
                  <a:schemeClr val="accent3"/>
                </a:solidFill>
              </a:defRPr>
            </a:lvl1pPr>
          </a:lstStyle>
          <a:p>
            <a:r>
              <a:rPr sz="1600"/>
              <a:t>Similarly for Endometriosis, complete resolution in most cases!</a:t>
            </a:r>
          </a:p>
        </p:txBody>
      </p:sp>
      <p:sp>
        <p:nvSpPr>
          <p:cNvPr id="26" name="Right Arrow 7">
            <a:extLst>
              <a:ext uri="{FF2B5EF4-FFF2-40B4-BE49-F238E27FC236}">
                <a16:creationId xmlns:a16="http://schemas.microsoft.com/office/drawing/2014/main" id="{8B270C50-9237-48BC-9AA4-F64F2BBB3871}"/>
              </a:ext>
            </a:extLst>
          </p:cNvPr>
          <p:cNvSpPr/>
          <p:nvPr/>
        </p:nvSpPr>
        <p:spPr>
          <a:xfrm rot="20895850">
            <a:off x="8867358" y="3926204"/>
            <a:ext cx="596845" cy="325672"/>
          </a:xfrm>
          <a:prstGeom prst="rightArrow">
            <a:avLst>
              <a:gd name="adj1" fmla="val 50000"/>
              <a:gd name="adj2" fmla="val 60416"/>
            </a:avLst>
          </a:prstGeom>
          <a:solidFill>
            <a:srgbClr val="FF0000"/>
          </a:solidFill>
          <a:ln w="12700">
            <a:miter lim="400000"/>
          </a:ln>
          <a:effectLst>
            <a:outerShdw blurRad="38100" dist="23000" dir="5400000" rotWithShape="0">
              <a:srgbClr val="000000">
                <a:alpha val="35000"/>
              </a:srgbClr>
            </a:outerShdw>
          </a:effectLst>
        </p:spPr>
        <p:txBody>
          <a:bodyPr lIns="60957" tIns="60957" rIns="60957" bIns="60957" anchor="ctr"/>
          <a:lstStyle/>
          <a:p>
            <a:pPr algn="ctr"/>
            <a:endParaRPr sz="2400"/>
          </a:p>
        </p:txBody>
      </p:sp>
      <p:sp>
        <p:nvSpPr>
          <p:cNvPr id="28" name="Reporting Patients   :   24…">
            <a:extLst>
              <a:ext uri="{FF2B5EF4-FFF2-40B4-BE49-F238E27FC236}">
                <a16:creationId xmlns:a16="http://schemas.microsoft.com/office/drawing/2014/main" id="{3B98570A-AE23-4F98-A92A-FA572DF7129B}"/>
              </a:ext>
            </a:extLst>
          </p:cNvPr>
          <p:cNvSpPr/>
          <p:nvPr/>
        </p:nvSpPr>
        <p:spPr>
          <a:xfrm>
            <a:off x="949265" y="2342511"/>
            <a:ext cx="3771509" cy="692519"/>
          </a:xfrm>
          <a:prstGeom prst="rect">
            <a:avLst/>
          </a:prstGeom>
          <a:ln>
            <a:solidFill>
              <a:srgbClr val="000000"/>
            </a:solidFill>
            <a:miter/>
          </a:ln>
          <a:extLst>
            <a:ext uri="{C572A759-6A51-4108-AA02-DFA0A04FC94B}">
              <ma14:wrappingTextBoxFlag xmlns:ma14="http://schemas.microsoft.com/office/mac/drawingml/2011/main" xmlns="" val="1"/>
            </a:ext>
          </a:extLst>
        </p:spPr>
        <p:txBody>
          <a:bodyPr lIns="60957" tIns="60957" rIns="60957" bIns="60957">
            <a:normAutofit/>
          </a:bodyPr>
          <a:lstStyle/>
          <a:p>
            <a:pPr marL="362915" indent="-362915" algn="ctr" defTabSz="483887">
              <a:spcBef>
                <a:spcPts val="267"/>
              </a:spcBef>
              <a:buFont typeface="Arial"/>
              <a:defRPr sz="1215"/>
            </a:pPr>
            <a:r>
              <a:rPr lang="en-US" sz="1620" dirty="0"/>
              <a:t>Reporting Patients    :	   108</a:t>
            </a:r>
          </a:p>
          <a:p>
            <a:pPr marL="362915" indent="-362915" algn="ctr" defTabSz="483887">
              <a:spcBef>
                <a:spcPts val="267"/>
              </a:spcBef>
              <a:buFont typeface="Arial"/>
              <a:defRPr sz="1215"/>
            </a:pPr>
            <a:r>
              <a:rPr lang="en-US" sz="1620" dirty="0"/>
              <a:t> Duration of Treatment     :	6 months</a:t>
            </a:r>
          </a:p>
        </p:txBody>
      </p:sp>
      <p:sp>
        <p:nvSpPr>
          <p:cNvPr id="29" name="Reporting Patients      :    63…">
            <a:extLst>
              <a:ext uri="{FF2B5EF4-FFF2-40B4-BE49-F238E27FC236}">
                <a16:creationId xmlns:a16="http://schemas.microsoft.com/office/drawing/2014/main" id="{F09BAEDF-CA35-4A32-9389-23D83558057E}"/>
              </a:ext>
            </a:extLst>
          </p:cNvPr>
          <p:cNvSpPr/>
          <p:nvPr/>
        </p:nvSpPr>
        <p:spPr>
          <a:xfrm>
            <a:off x="6849764" y="2356867"/>
            <a:ext cx="4001308" cy="692519"/>
          </a:xfrm>
          <a:prstGeom prst="rect">
            <a:avLst/>
          </a:prstGeom>
          <a:ln>
            <a:solidFill>
              <a:srgbClr val="000000"/>
            </a:solidFill>
            <a:miter/>
          </a:ln>
          <a:extLst>
            <a:ext uri="{C572A759-6A51-4108-AA02-DFA0A04FC94B}">
              <ma14:wrappingTextBoxFlag xmlns:ma14="http://schemas.microsoft.com/office/mac/drawingml/2011/main" xmlns="" val="1"/>
            </a:ext>
          </a:extLst>
        </p:spPr>
        <p:txBody>
          <a:bodyPr lIns="60957" tIns="60957" rIns="60957" bIns="60957">
            <a:normAutofit/>
          </a:bodyPr>
          <a:lstStyle/>
          <a:p>
            <a:pPr marL="367395" indent="-367395" algn="ctr" defTabSz="489861">
              <a:spcBef>
                <a:spcPts val="267"/>
              </a:spcBef>
              <a:buFont typeface="Arial"/>
              <a:defRPr sz="1230"/>
            </a:pPr>
            <a:r>
              <a:rPr lang="en-US" sz="1640" dirty="0"/>
              <a:t>Reporting Patients     :	   106</a:t>
            </a:r>
          </a:p>
          <a:p>
            <a:pPr marL="367395" indent="-367395" algn="ctr" defTabSz="489861">
              <a:spcBef>
                <a:spcPts val="267"/>
              </a:spcBef>
              <a:buFont typeface="Arial"/>
              <a:defRPr sz="1230"/>
            </a:pPr>
            <a:r>
              <a:rPr lang="en-US" sz="1640" dirty="0"/>
              <a:t> Duration of Treatment     :	6 months</a:t>
            </a:r>
          </a:p>
        </p:txBody>
      </p:sp>
      <p:pic>
        <p:nvPicPr>
          <p:cNvPr id="30" name="Picture 2" descr="Picture 2">
            <a:extLst>
              <a:ext uri="{FF2B5EF4-FFF2-40B4-BE49-F238E27FC236}">
                <a16:creationId xmlns:a16="http://schemas.microsoft.com/office/drawing/2014/main" id="{91651817-203F-4C97-8597-6F14356EE6CF}"/>
              </a:ext>
            </a:extLst>
          </p:cNvPr>
          <p:cNvPicPr>
            <a:picLocks noChangeAspect="1"/>
          </p:cNvPicPr>
          <p:nvPr/>
        </p:nvPicPr>
        <p:blipFill>
          <a:blip r:embed="rId8">
            <a:extLst/>
          </a:blip>
          <a:stretch>
            <a:fillRect/>
          </a:stretch>
        </p:blipFill>
        <p:spPr>
          <a:xfrm>
            <a:off x="210342" y="3005032"/>
            <a:ext cx="6228954" cy="2884384"/>
          </a:xfrm>
          <a:prstGeom prst="rect">
            <a:avLst/>
          </a:prstGeom>
          <a:ln w="12700">
            <a:miter lim="400000"/>
          </a:ln>
        </p:spPr>
      </p:pic>
      <p:sp>
        <p:nvSpPr>
          <p:cNvPr id="15" name="TextBox 14">
            <a:extLst>
              <a:ext uri="{FF2B5EF4-FFF2-40B4-BE49-F238E27FC236}">
                <a16:creationId xmlns:a16="http://schemas.microsoft.com/office/drawing/2014/main" id="{19530812-BBD1-CC4C-8F9E-823F238A66E5}"/>
              </a:ext>
            </a:extLst>
          </p:cNvPr>
          <p:cNvSpPr txBox="1"/>
          <p:nvPr/>
        </p:nvSpPr>
        <p:spPr>
          <a:xfrm>
            <a:off x="2032756" y="775098"/>
            <a:ext cx="7992141" cy="523220"/>
          </a:xfrm>
          <a:prstGeom prst="rect">
            <a:avLst/>
          </a:prstGeom>
          <a:noFill/>
          <a:ln w="28575">
            <a:solidFill>
              <a:schemeClr val="tx1"/>
            </a:solidFill>
          </a:ln>
        </p:spPr>
        <p:txBody>
          <a:bodyPr wrap="square" rtlCol="0">
            <a:spAutoFit/>
          </a:bodyPr>
          <a:lstStyle/>
          <a:p>
            <a:r>
              <a:rPr lang="en-IN" sz="2800" dirty="0">
                <a:latin typeface="Times New Roman" panose="02020603050405020304" pitchFamily="18" charset="0"/>
                <a:cs typeface="Times New Roman" panose="02020603050405020304" pitchFamily="18" charset="0"/>
              </a:rPr>
              <a:t>Global Studies on RECEPTOL</a:t>
            </a:r>
            <a:r>
              <a:rPr lang="en-US" sz="2800" i="1" baseline="30000" dirty="0">
                <a:solidFill>
                  <a:schemeClr val="tx1">
                    <a:lumMod val="85000"/>
                    <a:lumOff val="15000"/>
                  </a:schemeClr>
                </a:solidFill>
                <a:latin typeface="Times New Roman" panose="02020603050405020304" pitchFamily="18" charset="0"/>
                <a:ea typeface="Arial Unicode MS" panose="020B0604020202020204" pitchFamily="34" charset="-128"/>
              </a:rPr>
              <a:t> ®</a:t>
            </a:r>
            <a:r>
              <a:rPr lang="en-IN" sz="2800" dirty="0">
                <a:latin typeface="Times New Roman" panose="02020603050405020304" pitchFamily="18" charset="0"/>
                <a:cs typeface="Times New Roman" panose="02020603050405020304" pitchFamily="18" charset="0"/>
              </a:rPr>
              <a:t> Immunity Disorders </a:t>
            </a:r>
          </a:p>
        </p:txBody>
      </p:sp>
    </p:spTree>
    <p:extLst>
      <p:ext uri="{BB962C8B-B14F-4D97-AF65-F5344CB8AC3E}">
        <p14:creationId xmlns:p14="http://schemas.microsoft.com/office/powerpoint/2010/main" val="351779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3D50F-8CDE-1C43-8068-D4577873BC2F}"/>
              </a:ext>
            </a:extLst>
          </p:cNvPr>
          <p:cNvSpPr txBox="1"/>
          <p:nvPr/>
        </p:nvSpPr>
        <p:spPr>
          <a:xfrm>
            <a:off x="1249510" y="650510"/>
            <a:ext cx="4211409" cy="646331"/>
          </a:xfrm>
          <a:prstGeom prst="rect">
            <a:avLst/>
          </a:prstGeom>
          <a:noFill/>
        </p:spPr>
        <p:txBody>
          <a:bodyPr wrap="none" rtlCol="0">
            <a:spAutoFit/>
          </a:bodyPr>
          <a:lstStyle/>
          <a:p>
            <a:r>
              <a:rPr lang="en-IN" sz="3600" b="1" dirty="0">
                <a:solidFill>
                  <a:srgbClr val="4390B0"/>
                </a:solidFill>
                <a:latin typeface="Times New Roman" panose="02020603050405020304" pitchFamily="18" charset="0"/>
                <a:cs typeface="Times New Roman" panose="02020603050405020304" pitchFamily="18" charset="0"/>
              </a:rPr>
              <a:t>United States Patent</a:t>
            </a:r>
            <a:endParaRPr lang="en-US" sz="3600" b="1" dirty="0">
              <a:solidFill>
                <a:srgbClr val="4390B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9A76D3D-9818-1345-B17F-A48F342BEC87}"/>
              </a:ext>
            </a:extLst>
          </p:cNvPr>
          <p:cNvSpPr txBox="1"/>
          <p:nvPr/>
        </p:nvSpPr>
        <p:spPr>
          <a:xfrm>
            <a:off x="8966177" y="840355"/>
            <a:ext cx="2960914" cy="523220"/>
          </a:xfrm>
          <a:prstGeom prst="rect">
            <a:avLst/>
          </a:prstGeom>
          <a:noFill/>
        </p:spPr>
        <p:txBody>
          <a:bodyPr wrap="square" rtlCol="0">
            <a:spAutoFit/>
          </a:bodyPr>
          <a:lstStyle/>
          <a:p>
            <a:r>
              <a:rPr lang="en-IN" sz="1400" dirty="0">
                <a:latin typeface="Times New Roman" panose="02020603050405020304" pitchFamily="18" charset="0"/>
                <a:cs typeface="Times New Roman" panose="02020603050405020304" pitchFamily="18" charset="0"/>
              </a:rPr>
              <a:t>Patent No :-USA,249,188B2		</a:t>
            </a:r>
            <a:endParaRPr lang="en-US"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8960D6F-5DB6-3940-9693-E5D9210FAE8C}"/>
              </a:ext>
            </a:extLst>
          </p:cNvPr>
          <p:cNvSpPr txBox="1"/>
          <p:nvPr/>
        </p:nvSpPr>
        <p:spPr>
          <a:xfrm>
            <a:off x="8966177" y="1296841"/>
            <a:ext cx="2263761" cy="307777"/>
          </a:xfrm>
          <a:prstGeom prst="rect">
            <a:avLst/>
          </a:prstGeom>
          <a:noFill/>
        </p:spPr>
        <p:txBody>
          <a:bodyPr wrap="none" rtlCol="0">
            <a:spAutoFit/>
          </a:bodyPr>
          <a:lstStyle/>
          <a:p>
            <a:r>
              <a:rPr lang="en-IN" sz="1400" dirty="0">
                <a:solidFill>
                  <a:prstClr val="black"/>
                </a:solidFill>
                <a:latin typeface="Times New Roman" panose="02020603050405020304" pitchFamily="18" charset="0"/>
                <a:cs typeface="Times New Roman" panose="02020603050405020304" pitchFamily="18" charset="0"/>
              </a:rPr>
              <a:t>Date of Patent :-Feb,02,2016</a:t>
            </a:r>
            <a:endParaRPr lang="en-US" sz="1400" dirty="0"/>
          </a:p>
        </p:txBody>
      </p:sp>
      <p:sp>
        <p:nvSpPr>
          <p:cNvPr id="6" name="TextBox 5">
            <a:extLst>
              <a:ext uri="{FF2B5EF4-FFF2-40B4-BE49-F238E27FC236}">
                <a16:creationId xmlns:a16="http://schemas.microsoft.com/office/drawing/2014/main" id="{CF76E680-74C7-E044-BD1F-B822B87E4385}"/>
              </a:ext>
            </a:extLst>
          </p:cNvPr>
          <p:cNvSpPr txBox="1"/>
          <p:nvPr/>
        </p:nvSpPr>
        <p:spPr>
          <a:xfrm>
            <a:off x="1249510" y="2136883"/>
            <a:ext cx="5151290" cy="4001095"/>
          </a:xfrm>
          <a:prstGeom prst="rect">
            <a:avLst/>
          </a:prstGeom>
          <a:noFill/>
        </p:spPr>
        <p:txBody>
          <a:bodyPr wrap="square" rtlCol="0">
            <a:spAutoFit/>
          </a:bodyPr>
          <a:lstStyle/>
          <a:p>
            <a:pPr>
              <a:spcAft>
                <a:spcPts val="0"/>
              </a:spcAft>
            </a:pPr>
            <a:r>
              <a:rPr lang="en-US" sz="2800" b="1" i="1" dirty="0">
                <a:solidFill>
                  <a:schemeClr val="tx1">
                    <a:lumMod val="85000"/>
                    <a:lumOff val="15000"/>
                  </a:schemeClr>
                </a:solidFill>
                <a:latin typeface="Times New Roman" panose="02020603050405020304" pitchFamily="18" charset="0"/>
                <a:ea typeface="Arial Unicode MS" panose="020B0604020202020204" pitchFamily="34" charset="-128"/>
              </a:rPr>
              <a:t>“</a:t>
            </a:r>
            <a:r>
              <a:rPr lang="en-US" b="1" i="1" dirty="0">
                <a:solidFill>
                  <a:schemeClr val="tx1">
                    <a:lumMod val="85000"/>
                    <a:lumOff val="15000"/>
                  </a:schemeClr>
                </a:solidFill>
                <a:latin typeface="Times New Roman" panose="02020603050405020304" pitchFamily="18" charset="0"/>
                <a:ea typeface="Arial Unicode MS" panose="020B0604020202020204" pitchFamily="34" charset="-128"/>
              </a:rPr>
              <a:t> </a:t>
            </a:r>
            <a:r>
              <a:rPr lang="en-US" i="1" dirty="0">
                <a:solidFill>
                  <a:schemeClr val="tx1">
                    <a:lumMod val="85000"/>
                    <a:lumOff val="15000"/>
                  </a:schemeClr>
                </a:solidFill>
                <a:latin typeface="Times New Roman" panose="02020603050405020304" pitchFamily="18" charset="0"/>
                <a:ea typeface="Arial Unicode MS" panose="020B0604020202020204" pitchFamily="34" charset="-128"/>
              </a:rPr>
              <a:t>RECEPTOL</a:t>
            </a:r>
            <a:r>
              <a:rPr lang="en-US" i="1" baseline="30000" dirty="0">
                <a:solidFill>
                  <a:schemeClr val="tx1">
                    <a:lumMod val="85000"/>
                    <a:lumOff val="15000"/>
                  </a:schemeClr>
                </a:solidFill>
                <a:latin typeface="Times New Roman" panose="02020603050405020304" pitchFamily="18" charset="0"/>
                <a:ea typeface="Arial Unicode MS" panose="020B0604020202020204" pitchFamily="34" charset="-128"/>
              </a:rPr>
              <a:t> ®</a:t>
            </a:r>
            <a:r>
              <a:rPr lang="en-US" i="1" dirty="0">
                <a:solidFill>
                  <a:schemeClr val="tx1">
                    <a:lumMod val="85000"/>
                    <a:lumOff val="15000"/>
                  </a:schemeClr>
                </a:solidFill>
                <a:latin typeface="Times New Roman" panose="02020603050405020304" pitchFamily="18" charset="0"/>
                <a:ea typeface="Arial Unicode MS" panose="020B0604020202020204" pitchFamily="34" charset="-128"/>
              </a:rPr>
              <a:t> ’s unique Mode of Action led to US &amp; EU Govt granting product patents for 58 indications: starting from the common cold, influenza, allergies, asthma, Rheumatoid Arthritis, Swine Flu, Endometriosis, Chronic Fatigue Syndrome, etc. to life threatening HIV, and Cancer with US Product Patent # 9,249,188 along with Canadian, European, Indian, South African &amp; Singapore patents. RECEPTOL</a:t>
            </a:r>
            <a:r>
              <a:rPr lang="en-US" i="1" baseline="30000" dirty="0">
                <a:solidFill>
                  <a:schemeClr val="tx1">
                    <a:lumMod val="85000"/>
                    <a:lumOff val="15000"/>
                  </a:schemeClr>
                </a:solidFill>
                <a:latin typeface="Times New Roman" panose="02020603050405020304" pitchFamily="18" charset="0"/>
                <a:ea typeface="Arial Unicode MS" panose="020B0604020202020204" pitchFamily="34" charset="-128"/>
              </a:rPr>
              <a:t>®</a:t>
            </a:r>
            <a:r>
              <a:rPr lang="en-US" i="1" dirty="0">
                <a:solidFill>
                  <a:schemeClr val="tx1">
                    <a:lumMod val="85000"/>
                    <a:lumOff val="15000"/>
                  </a:schemeClr>
                </a:solidFill>
                <a:latin typeface="Times New Roman" panose="02020603050405020304" pitchFamily="18" charset="0"/>
                <a:ea typeface="Arial Unicode MS" panose="020B0604020202020204" pitchFamily="34" charset="-128"/>
              </a:rPr>
              <a:t> has also been approved by </a:t>
            </a:r>
          </a:p>
          <a:p>
            <a:pPr>
              <a:spcAft>
                <a:spcPts val="0"/>
              </a:spcAft>
            </a:pPr>
            <a:r>
              <a:rPr lang="en-US" i="1" dirty="0">
                <a:solidFill>
                  <a:schemeClr val="tx1">
                    <a:lumMod val="85000"/>
                    <a:lumOff val="15000"/>
                  </a:schemeClr>
                </a:solidFill>
                <a:latin typeface="Times New Roman" panose="02020603050405020304" pitchFamily="18" charset="0"/>
                <a:ea typeface="Arial Unicode MS" panose="020B0604020202020204" pitchFamily="34" charset="-128"/>
              </a:rPr>
              <a:t>Government of India for National Health Program</a:t>
            </a:r>
            <a:r>
              <a:rPr lang="en-US" sz="2800" i="1" dirty="0">
                <a:solidFill>
                  <a:schemeClr val="tx1">
                    <a:lumMod val="85000"/>
                    <a:lumOff val="15000"/>
                  </a:schemeClr>
                </a:solidFill>
                <a:latin typeface="Times New Roman" panose="02020603050405020304" pitchFamily="18" charset="0"/>
                <a:ea typeface="Arial Unicode MS" panose="020B0604020202020204" pitchFamily="34" charset="-128"/>
              </a:rPr>
              <a:t>.</a:t>
            </a:r>
            <a:r>
              <a:rPr lang="en-US" sz="2800" b="1" i="1" dirty="0">
                <a:solidFill>
                  <a:schemeClr val="tx1">
                    <a:lumMod val="85000"/>
                    <a:lumOff val="15000"/>
                  </a:schemeClr>
                </a:solidFill>
                <a:latin typeface="Times New Roman" panose="02020603050405020304" pitchFamily="18" charset="0"/>
                <a:ea typeface="Arial Unicode MS" panose="020B0604020202020204" pitchFamily="34" charset="-128"/>
              </a:rPr>
              <a:t>”</a:t>
            </a:r>
            <a:endParaRPr lang="en-IN" sz="2800" b="1" i="1" dirty="0">
              <a:solidFill>
                <a:schemeClr val="tx1">
                  <a:lumMod val="85000"/>
                  <a:lumOff val="15000"/>
                </a:schemeClr>
              </a:solidFill>
              <a:latin typeface="Times New Roman" panose="02020603050405020304" pitchFamily="18" charset="0"/>
              <a:ea typeface="Arial Unicode MS" panose="020B0604020202020204" pitchFamily="34" charset="-128"/>
            </a:endParaRPr>
          </a:p>
          <a:p>
            <a:pPr>
              <a:spcAft>
                <a:spcPts val="0"/>
              </a:spcAft>
            </a:pPr>
            <a:r>
              <a:rPr lang="en-US" i="1" dirty="0">
                <a:solidFill>
                  <a:schemeClr val="tx1">
                    <a:lumMod val="85000"/>
                    <a:lumOff val="15000"/>
                  </a:schemeClr>
                </a:solidFill>
                <a:latin typeface="Times New Roman" panose="02020603050405020304" pitchFamily="18" charset="0"/>
                <a:ea typeface="Arial Unicode MS" panose="020B0604020202020204" pitchFamily="34" charset="-128"/>
              </a:rPr>
              <a:t> </a:t>
            </a:r>
            <a:endParaRPr lang="en-IN" i="1" dirty="0">
              <a:solidFill>
                <a:schemeClr val="tx1">
                  <a:lumMod val="85000"/>
                  <a:lumOff val="15000"/>
                </a:schemeClr>
              </a:solidFill>
              <a:latin typeface="Times New Roman" panose="02020603050405020304" pitchFamily="18" charset="0"/>
              <a:ea typeface="Arial Unicode MS" panose="020B0604020202020204" pitchFamily="34" charset="-128"/>
            </a:endParaRPr>
          </a:p>
          <a:p>
            <a:pPr algn="just"/>
            <a:endParaRPr lang="en-US" dirty="0"/>
          </a:p>
        </p:txBody>
      </p:sp>
      <p:pic>
        <p:nvPicPr>
          <p:cNvPr id="7" name="Picture 2" descr="Picture 2">
            <a:extLst>
              <a:ext uri="{FF2B5EF4-FFF2-40B4-BE49-F238E27FC236}">
                <a16:creationId xmlns:a16="http://schemas.microsoft.com/office/drawing/2014/main" id="{40D33F4D-ED12-5348-90E2-F5188EDE5539}"/>
              </a:ext>
            </a:extLst>
          </p:cNvPr>
          <p:cNvPicPr>
            <a:picLocks noChangeAspect="1"/>
          </p:cNvPicPr>
          <p:nvPr/>
        </p:nvPicPr>
        <p:blipFill>
          <a:blip r:embed="rId2">
            <a:extLst/>
          </a:blip>
          <a:stretch>
            <a:fillRect/>
          </a:stretch>
        </p:blipFill>
        <p:spPr>
          <a:xfrm>
            <a:off x="6934921" y="1502230"/>
            <a:ext cx="4921923" cy="4741264"/>
          </a:xfrm>
          <a:prstGeom prst="rect">
            <a:avLst/>
          </a:prstGeom>
          <a:ln w="12700">
            <a:miter lim="400000"/>
          </a:ln>
        </p:spPr>
      </p:pic>
    </p:spTree>
    <p:extLst>
      <p:ext uri="{BB962C8B-B14F-4D97-AF65-F5344CB8AC3E}">
        <p14:creationId xmlns:p14="http://schemas.microsoft.com/office/powerpoint/2010/main" val="91016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 name="Picture 3" descr="Picture 3"/>
          <p:cNvPicPr>
            <a:picLocks noChangeAspect="1"/>
          </p:cNvPicPr>
          <p:nvPr/>
        </p:nvPicPr>
        <p:blipFill>
          <a:blip r:embed="rId2">
            <a:extLst/>
          </a:blip>
          <a:srcRect/>
          <a:stretch>
            <a:fillRect/>
          </a:stretch>
        </p:blipFill>
        <p:spPr>
          <a:xfrm rot="16200000">
            <a:off x="2328192" y="1766609"/>
            <a:ext cx="1817134" cy="6048339"/>
          </a:xfrm>
          <a:custGeom>
            <a:avLst/>
            <a:gdLst/>
            <a:ahLst/>
            <a:cxnLst>
              <a:cxn ang="0">
                <a:pos x="wd2" y="hd2"/>
              </a:cxn>
              <a:cxn ang="5400000">
                <a:pos x="wd2" y="hd2"/>
              </a:cxn>
              <a:cxn ang="10800000">
                <a:pos x="wd2" y="hd2"/>
              </a:cxn>
              <a:cxn ang="16200000">
                <a:pos x="wd2" y="hd2"/>
              </a:cxn>
            </a:cxnLst>
            <a:rect l="0" t="0" r="r" b="b"/>
            <a:pathLst>
              <a:path w="21600" h="21600" extrusionOk="0">
                <a:moveTo>
                  <a:pt x="1759" y="0"/>
                </a:moveTo>
                <a:cubicBezTo>
                  <a:pt x="1696" y="6"/>
                  <a:pt x="1622" y="6"/>
                  <a:pt x="1559" y="13"/>
                </a:cubicBezTo>
                <a:cubicBezTo>
                  <a:pt x="920" y="97"/>
                  <a:pt x="418" y="279"/>
                  <a:pt x="185" y="510"/>
                </a:cubicBezTo>
                <a:cubicBezTo>
                  <a:pt x="0" y="721"/>
                  <a:pt x="0" y="921"/>
                  <a:pt x="0" y="1312"/>
                </a:cubicBezTo>
                <a:lnTo>
                  <a:pt x="0" y="20336"/>
                </a:lnTo>
                <a:cubicBezTo>
                  <a:pt x="0" y="20734"/>
                  <a:pt x="0" y="20931"/>
                  <a:pt x="185" y="21142"/>
                </a:cubicBezTo>
                <a:cubicBezTo>
                  <a:pt x="389" y="21344"/>
                  <a:pt x="805" y="21506"/>
                  <a:pt x="1332" y="21600"/>
                </a:cubicBezTo>
                <a:lnTo>
                  <a:pt x="20268" y="21600"/>
                </a:lnTo>
                <a:cubicBezTo>
                  <a:pt x="20794" y="21506"/>
                  <a:pt x="21212" y="21344"/>
                  <a:pt x="21415" y="21142"/>
                </a:cubicBezTo>
                <a:cubicBezTo>
                  <a:pt x="21600" y="20931"/>
                  <a:pt x="21600" y="20733"/>
                  <a:pt x="21600" y="20342"/>
                </a:cubicBezTo>
                <a:lnTo>
                  <a:pt x="21600" y="1318"/>
                </a:lnTo>
                <a:cubicBezTo>
                  <a:pt x="21600" y="920"/>
                  <a:pt x="21600" y="721"/>
                  <a:pt x="21415" y="510"/>
                </a:cubicBezTo>
                <a:cubicBezTo>
                  <a:pt x="21182" y="279"/>
                  <a:pt x="20680" y="97"/>
                  <a:pt x="20041" y="13"/>
                </a:cubicBezTo>
                <a:cubicBezTo>
                  <a:pt x="19978" y="6"/>
                  <a:pt x="19904" y="6"/>
                  <a:pt x="19841" y="0"/>
                </a:cubicBezTo>
                <a:lnTo>
                  <a:pt x="1759" y="0"/>
                </a:lnTo>
                <a:close/>
              </a:path>
            </a:pathLst>
          </a:custGeom>
          <a:ln w="12700">
            <a:miter lim="400000"/>
          </a:ln>
        </p:spPr>
      </p:pic>
      <p:pic>
        <p:nvPicPr>
          <p:cNvPr id="466" name="Picture 6" descr="Picture 6"/>
          <p:cNvPicPr>
            <a:picLocks noChangeAspect="1"/>
          </p:cNvPicPr>
          <p:nvPr/>
        </p:nvPicPr>
        <p:blipFill>
          <a:blip r:embed="rId3">
            <a:extLst/>
          </a:blip>
          <a:stretch>
            <a:fillRect/>
          </a:stretch>
        </p:blipFill>
        <p:spPr>
          <a:xfrm>
            <a:off x="10009419" y="4898865"/>
            <a:ext cx="1777706" cy="1333283"/>
          </a:xfrm>
          <a:prstGeom prst="rect">
            <a:avLst/>
          </a:prstGeom>
          <a:ln w="12700">
            <a:miter lim="400000"/>
          </a:ln>
        </p:spPr>
      </p:pic>
      <p:sp>
        <p:nvSpPr>
          <p:cNvPr id="470" name="TextBox 16"/>
          <p:cNvSpPr/>
          <p:nvPr/>
        </p:nvSpPr>
        <p:spPr>
          <a:xfrm>
            <a:off x="358197" y="2911813"/>
            <a:ext cx="4313485" cy="861768"/>
          </a:xfrm>
          <a:prstGeom prst="rect">
            <a:avLst/>
          </a:prstGeom>
          <a:ln w="12700">
            <a:miter lim="400000"/>
          </a:ln>
          <a:extLst>
            <a:ext uri="{C572A759-6A51-4108-AA02-DFA0A04FC94B}">
              <ma14:wrappingTextBoxFlag xmlns:ma14="http://schemas.microsoft.com/office/mac/drawingml/2011/main" xmlns="" val="1"/>
            </a:ext>
          </a:extLst>
        </p:spPr>
        <p:txBody>
          <a:bodyPr lIns="60957" tIns="60957" rIns="60957" bIns="60957">
            <a:spAutoFit/>
          </a:bodyPr>
          <a:lstStyle/>
          <a:p>
            <a:pPr>
              <a:defRPr>
                <a:latin typeface="+mn-lt"/>
                <a:ea typeface="+mn-ea"/>
                <a:cs typeface="+mn-cs"/>
                <a:sym typeface="Times New Roman"/>
              </a:defRPr>
            </a:pPr>
            <a:endParaRPr sz="2400" dirty="0"/>
          </a:p>
          <a:p>
            <a:pPr>
              <a:defRPr>
                <a:latin typeface="+mn-lt"/>
                <a:ea typeface="+mn-ea"/>
                <a:cs typeface="+mn-cs"/>
                <a:sym typeface="Times New Roman"/>
              </a:defRPr>
            </a:pPr>
            <a:r>
              <a:rPr sz="2400" dirty="0">
                <a:latin typeface="Times New Roman" panose="02020603050405020304" pitchFamily="18" charset="0"/>
                <a:cs typeface="Times New Roman" panose="02020603050405020304" pitchFamily="18" charset="0"/>
              </a:rPr>
              <a:t>Abstract from US Patent 2016</a:t>
            </a:r>
          </a:p>
        </p:txBody>
      </p:sp>
      <p:pic>
        <p:nvPicPr>
          <p:cNvPr id="13" name="Picture 15" descr="Picture 15">
            <a:extLst>
              <a:ext uri="{FF2B5EF4-FFF2-40B4-BE49-F238E27FC236}">
                <a16:creationId xmlns:a16="http://schemas.microsoft.com/office/drawing/2014/main" id="{3E4A9AF8-FA9F-7A41-A141-D4A3382058BF}"/>
              </a:ext>
            </a:extLst>
          </p:cNvPr>
          <p:cNvPicPr>
            <a:picLocks noChangeAspect="1"/>
          </p:cNvPicPr>
          <p:nvPr/>
        </p:nvPicPr>
        <p:blipFill>
          <a:blip r:embed="rId4">
            <a:extLst/>
          </a:blip>
          <a:srcRect r="5"/>
          <a:stretch>
            <a:fillRect/>
          </a:stretch>
        </p:blipFill>
        <p:spPr>
          <a:xfrm>
            <a:off x="6583279" y="2533071"/>
            <a:ext cx="3292249" cy="3821784"/>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8038" y="0"/>
                  <a:pt x="5273" y="1121"/>
                  <a:pt x="3165" y="3348"/>
                </a:cubicBezTo>
                <a:cubicBezTo>
                  <a:pt x="1055" y="5581"/>
                  <a:pt x="0" y="8505"/>
                  <a:pt x="0" y="11431"/>
                </a:cubicBezTo>
                <a:cubicBezTo>
                  <a:pt x="0" y="14357"/>
                  <a:pt x="1055" y="17284"/>
                  <a:pt x="3165" y="19516"/>
                </a:cubicBezTo>
                <a:cubicBezTo>
                  <a:pt x="3980" y="20380"/>
                  <a:pt x="4897" y="21070"/>
                  <a:pt x="5872" y="21600"/>
                </a:cubicBezTo>
                <a:lnTo>
                  <a:pt x="15735" y="21600"/>
                </a:lnTo>
                <a:cubicBezTo>
                  <a:pt x="16710" y="21070"/>
                  <a:pt x="17623" y="20380"/>
                  <a:pt x="18439" y="19516"/>
                </a:cubicBezTo>
                <a:cubicBezTo>
                  <a:pt x="20548" y="17284"/>
                  <a:pt x="21600" y="14357"/>
                  <a:pt x="21600" y="11431"/>
                </a:cubicBezTo>
                <a:cubicBezTo>
                  <a:pt x="21600" y="8505"/>
                  <a:pt x="20548" y="5581"/>
                  <a:pt x="18439" y="3348"/>
                </a:cubicBezTo>
                <a:cubicBezTo>
                  <a:pt x="16330" y="1121"/>
                  <a:pt x="13566" y="0"/>
                  <a:pt x="10802" y="0"/>
                </a:cubicBezTo>
                <a:close/>
              </a:path>
            </a:pathLst>
          </a:custGeom>
          <a:ln w="12700">
            <a:miter lim="400000"/>
          </a:ln>
        </p:spPr>
      </p:pic>
      <p:sp>
        <p:nvSpPr>
          <p:cNvPr id="14" name="Content Placeholder 1">
            <a:extLst>
              <a:ext uri="{FF2B5EF4-FFF2-40B4-BE49-F238E27FC236}">
                <a16:creationId xmlns:a16="http://schemas.microsoft.com/office/drawing/2014/main" id="{297F431F-6EDD-0A45-BDD9-3BB29369A0A4}"/>
              </a:ext>
            </a:extLst>
          </p:cNvPr>
          <p:cNvSpPr txBox="1">
            <a:spLocks/>
          </p:cNvSpPr>
          <p:nvPr/>
        </p:nvSpPr>
        <p:spPr>
          <a:xfrm>
            <a:off x="436240" y="1833713"/>
            <a:ext cx="11755760" cy="5364163"/>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spcAft>
                <a:spcPts val="200"/>
              </a:spcAft>
              <a:buClr>
                <a:schemeClr val="accent1"/>
              </a:buClr>
              <a:buSzTx/>
              <a:buFont typeface="Calibri" panose="020F0502020204030204" pitchFamily="34" charset="0"/>
              <a:buNone/>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IN" sz="2200" b="1" i="1" dirty="0">
                <a:solidFill>
                  <a:srgbClr val="BD611F"/>
                </a:solidFill>
              </a:rPr>
              <a:t>The current invention related to mammalian colostrum provides answers to current and pipeline vaccine conjugates for preventing the majority of viral as well as bacterial communicable infections</a:t>
            </a:r>
            <a:r>
              <a:rPr lang="en-IN" sz="2300" b="1" i="1" dirty="0">
                <a:solidFill>
                  <a:srgbClr val="BD611F"/>
                </a:solidFill>
              </a:rPr>
              <a:t>.</a:t>
            </a:r>
          </a:p>
        </p:txBody>
      </p:sp>
      <p:sp>
        <p:nvSpPr>
          <p:cNvPr id="6" name="TextBox 5">
            <a:extLst>
              <a:ext uri="{FF2B5EF4-FFF2-40B4-BE49-F238E27FC236}">
                <a16:creationId xmlns:a16="http://schemas.microsoft.com/office/drawing/2014/main" id="{42F73F3D-BFE3-DF48-9995-A129BF058E53}"/>
              </a:ext>
            </a:extLst>
          </p:cNvPr>
          <p:cNvSpPr txBox="1"/>
          <p:nvPr/>
        </p:nvSpPr>
        <p:spPr>
          <a:xfrm>
            <a:off x="436240" y="619042"/>
            <a:ext cx="11649377"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GLOBAL &amp; US PATENTS FOR TREATMENT AND PREVENTION </a:t>
            </a:r>
          </a:p>
          <a:p>
            <a:r>
              <a:rPr lang="en-US" sz="2400" b="1" dirty="0">
                <a:latin typeface="Times New Roman" panose="02020603050405020304" pitchFamily="18" charset="0"/>
                <a:cs typeface="Times New Roman" panose="02020603050405020304" pitchFamily="18" charset="0"/>
              </a:rPr>
              <a:t>OF ALL VIRAL &amp; IMMUNITY DISEASE </a:t>
            </a:r>
          </a:p>
        </p:txBody>
      </p:sp>
      <p:pic>
        <p:nvPicPr>
          <p:cNvPr id="10" name="Picture 9">
            <a:extLst>
              <a:ext uri="{FF2B5EF4-FFF2-40B4-BE49-F238E27FC236}">
                <a16:creationId xmlns:a16="http://schemas.microsoft.com/office/drawing/2014/main" id="{861126FC-BCBB-7D43-BE28-4BD008FF8FCB}"/>
              </a:ext>
            </a:extLst>
          </p:cNvPr>
          <p:cNvPicPr>
            <a:picLocks noChangeAspect="1"/>
          </p:cNvPicPr>
          <p:nvPr/>
        </p:nvPicPr>
        <p:blipFill>
          <a:blip r:embed="rId5"/>
          <a:stretch>
            <a:fillRect/>
          </a:stretch>
        </p:blipFill>
        <p:spPr>
          <a:xfrm>
            <a:off x="9875528" y="2911813"/>
            <a:ext cx="1750415" cy="1731017"/>
          </a:xfrm>
          <a:prstGeom prst="rect">
            <a:avLst/>
          </a:prstGeom>
        </p:spPr>
      </p:pic>
    </p:spTree>
    <p:extLst>
      <p:ext uri="{BB962C8B-B14F-4D97-AF65-F5344CB8AC3E}">
        <p14:creationId xmlns:p14="http://schemas.microsoft.com/office/powerpoint/2010/main" val="342192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07332D-17BD-DB4B-9C80-7CB2C9BF82C9}"/>
              </a:ext>
            </a:extLst>
          </p:cNvPr>
          <p:cNvSpPr txBox="1"/>
          <p:nvPr/>
        </p:nvSpPr>
        <p:spPr>
          <a:xfrm>
            <a:off x="3421816" y="452958"/>
            <a:ext cx="5250155" cy="954107"/>
          </a:xfrm>
          <a:prstGeom prst="rect">
            <a:avLst/>
          </a:prstGeom>
          <a:noFill/>
          <a:ln>
            <a:solidFill>
              <a:schemeClr val="tx1"/>
            </a:solidFill>
          </a:ln>
        </p:spPr>
        <p:txBody>
          <a:bodyPr wrap="none" rtlCol="0">
            <a:spAutoFit/>
          </a:bodyPr>
          <a:lstStyle/>
          <a:p>
            <a:pPr algn="ctr"/>
            <a:r>
              <a:rPr lang="en-IN" sz="2800" dirty="0">
                <a:latin typeface="Times New Roman" panose="02020603050405020304" pitchFamily="18" charset="0"/>
                <a:cs typeface="Times New Roman" panose="02020603050405020304" pitchFamily="18" charset="0"/>
              </a:rPr>
              <a:t>Receptol®</a:t>
            </a:r>
            <a:r>
              <a:rPr lang="en-IN" dirty="0"/>
              <a:t> </a:t>
            </a:r>
            <a:r>
              <a:rPr lang="en-IN" sz="2800" dirty="0">
                <a:latin typeface="Times New Roman" panose="02020603050405020304" pitchFamily="18" charset="0"/>
                <a:cs typeface="Times New Roman" panose="02020603050405020304" pitchFamily="18" charset="0"/>
              </a:rPr>
              <a:t>Global</a:t>
            </a:r>
            <a:r>
              <a:rPr lang="en-IN" dirty="0"/>
              <a:t> </a:t>
            </a:r>
            <a:r>
              <a:rPr lang="en-IN" sz="2800" dirty="0">
                <a:latin typeface="Times New Roman" panose="02020603050405020304" pitchFamily="18" charset="0"/>
                <a:cs typeface="Times New Roman" panose="02020603050405020304" pitchFamily="18" charset="0"/>
              </a:rPr>
              <a:t>Market Research</a:t>
            </a:r>
          </a:p>
          <a:p>
            <a:pPr algn="ctr"/>
            <a:r>
              <a:rPr lang="en-IN" sz="2800" dirty="0">
                <a:latin typeface="Times New Roman" panose="02020603050405020304" pitchFamily="18" charset="0"/>
                <a:cs typeface="Times New Roman" panose="02020603050405020304" pitchFamily="18" charset="0"/>
              </a:rPr>
              <a:t>As Immunity Booster  </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3C26686-820A-2A4B-BBCD-5CBE2F716A0E}"/>
              </a:ext>
            </a:extLst>
          </p:cNvPr>
          <p:cNvSpPr txBox="1"/>
          <p:nvPr/>
        </p:nvSpPr>
        <p:spPr>
          <a:xfrm>
            <a:off x="740228" y="1474816"/>
            <a:ext cx="7467599" cy="6034472"/>
          </a:xfrm>
          <a:prstGeom prst="rect">
            <a:avLst/>
          </a:prstGeom>
          <a:noFill/>
        </p:spPr>
        <p:txBody>
          <a:bodyPr wrap="square" rtlCol="0">
            <a:spAutoFit/>
          </a:bodyPr>
          <a:lstStyle/>
          <a:p>
            <a:pPr defTabSz="597392">
              <a:spcBef>
                <a:spcPts val="400"/>
              </a:spcBef>
              <a:defRPr sz="1800"/>
            </a:pPr>
            <a:r>
              <a:rPr lang="en-IN" sz="1600" dirty="0">
                <a:solidFill>
                  <a:prstClr val="black"/>
                </a:solidFill>
                <a:latin typeface="Times New Roman" panose="02020603050405020304" pitchFamily="18" charset="0"/>
                <a:cs typeface="Times New Roman" panose="02020603050405020304" pitchFamily="18" charset="0"/>
              </a:rPr>
              <a:t>IPSOS, USA &amp; IRMA, India studied Doctors &amp; Customer’s perceptions towards two concepts of the RECEPTOL® immune powder: </a:t>
            </a:r>
          </a:p>
          <a:p>
            <a:pPr marL="342900" indent="-342900" defTabSz="597392">
              <a:spcBef>
                <a:spcPts val="400"/>
              </a:spcBef>
              <a:buAutoNum type="arabicPeriod"/>
              <a:defRPr sz="1800"/>
            </a:pPr>
            <a:r>
              <a:rPr lang="en-IN" sz="1600" dirty="0">
                <a:solidFill>
                  <a:prstClr val="black"/>
                </a:solidFill>
                <a:latin typeface="Times New Roman" panose="02020603050405020304" pitchFamily="18" charset="0"/>
                <a:cs typeface="Times New Roman" panose="02020603050405020304" pitchFamily="18" charset="0"/>
              </a:rPr>
              <a:t>infection reducer for communicable viral infections.</a:t>
            </a:r>
          </a:p>
          <a:p>
            <a:pPr marL="342900" indent="-342900" defTabSz="597392">
              <a:spcBef>
                <a:spcPts val="400"/>
              </a:spcBef>
              <a:buAutoNum type="arabicPeriod"/>
              <a:defRPr sz="1800"/>
            </a:pPr>
            <a:r>
              <a:rPr lang="en-IN" sz="1600" dirty="0">
                <a:solidFill>
                  <a:prstClr val="black"/>
                </a:solidFill>
                <a:latin typeface="Times New Roman" panose="02020603050405020304" pitchFamily="18" charset="0"/>
                <a:cs typeface="Times New Roman" panose="02020603050405020304" pitchFamily="18" charset="0"/>
              </a:rPr>
              <a:t>immunity super charger along with their willingness to buy RECEPTOL® as stand alone &amp; as an additive for prevention of Communicable and Immunity disorders.</a:t>
            </a:r>
          </a:p>
          <a:p>
            <a:pPr defTabSz="597392">
              <a:spcBef>
                <a:spcPts val="400"/>
              </a:spcBef>
              <a:defRPr sz="1800"/>
            </a:pPr>
            <a:endParaRPr lang="en-IN" sz="800" dirty="0">
              <a:solidFill>
                <a:prstClr val="black"/>
              </a:solidFill>
              <a:latin typeface="Times New Roman" panose="02020603050405020304" pitchFamily="18" charset="0"/>
              <a:cs typeface="Times New Roman" panose="02020603050405020304" pitchFamily="18" charset="0"/>
            </a:endParaRPr>
          </a:p>
          <a:p>
            <a:pPr defTabSz="597392">
              <a:spcBef>
                <a:spcPts val="400"/>
              </a:spcBef>
              <a:defRPr sz="1800"/>
            </a:pPr>
            <a:r>
              <a:rPr lang="en-IN" sz="1600" dirty="0">
                <a:solidFill>
                  <a:prstClr val="black"/>
                </a:solidFill>
                <a:latin typeface="Times New Roman" panose="02020603050405020304" pitchFamily="18" charset="0"/>
                <a:cs typeface="Times New Roman" panose="02020603050405020304" pitchFamily="18" charset="0"/>
              </a:rPr>
              <a:t>Results were as follows:</a:t>
            </a:r>
          </a:p>
          <a:p>
            <a:pPr defTabSz="597392">
              <a:spcBef>
                <a:spcPts val="400"/>
              </a:spcBef>
              <a:defRPr sz="1800"/>
            </a:pPr>
            <a:r>
              <a:rPr lang="en-US" sz="1600" dirty="0">
                <a:latin typeface="Times New Roman" panose="02020603050405020304" pitchFamily="18" charset="0"/>
                <a:cs typeface="Times New Roman" panose="02020603050405020304" pitchFamily="18" charset="0"/>
              </a:rPr>
              <a:t>RECEPTOL® met the mandate from 800 consumers in India, UK &amp; United States in IPSOS, USA Study &amp; 100 doctors and 120 consumers in IRMA, India study as stand-alone/additive as clinically proven immunity booster to prevent illness.</a:t>
            </a:r>
          </a:p>
          <a:p>
            <a:pPr defTabSz="597392">
              <a:spcBef>
                <a:spcPts val="400"/>
              </a:spcBef>
              <a:defRPr sz="1800"/>
            </a:pPr>
            <a:endParaRPr lang="en-US" sz="800" b="1" dirty="0">
              <a:latin typeface="Times New Roman" panose="02020603050405020304" pitchFamily="18" charset="0"/>
              <a:cs typeface="Times New Roman" panose="02020603050405020304" pitchFamily="18" charset="0"/>
            </a:endParaRPr>
          </a:p>
          <a:p>
            <a:r>
              <a:rPr lang="en-US" sz="1600" dirty="0">
                <a:solidFill>
                  <a:prstClr val="black"/>
                </a:solidFill>
                <a:latin typeface="Times New Roman" panose="02020603050405020304" pitchFamily="18" charset="0"/>
                <a:cs typeface="Times New Roman" panose="02020603050405020304" pitchFamily="18" charset="0"/>
              </a:rPr>
              <a:t>The ITP index was around 97-100%.</a:t>
            </a:r>
            <a:endParaRPr lang="en-IN" sz="1600" dirty="0">
              <a:solidFill>
                <a:prstClr val="black"/>
              </a:solidFill>
              <a:latin typeface="Times New Roman" panose="02020603050405020304" pitchFamily="18" charset="0"/>
              <a:cs typeface="Times New Roman" panose="02020603050405020304" pitchFamily="18" charset="0"/>
            </a:endParaRPr>
          </a:p>
          <a:p>
            <a:r>
              <a:rPr lang="en-US" sz="1600" dirty="0">
                <a:solidFill>
                  <a:prstClr val="black"/>
                </a:solidFill>
                <a:latin typeface="Times New Roman" panose="02020603050405020304" pitchFamily="18" charset="0"/>
                <a:cs typeface="Times New Roman" panose="02020603050405020304" pitchFamily="18" charset="0"/>
              </a:rPr>
              <a:t> </a:t>
            </a:r>
          </a:p>
          <a:p>
            <a:r>
              <a:rPr lang="en-US" sz="1600" dirty="0">
                <a:solidFill>
                  <a:prstClr val="black"/>
                </a:solidFill>
                <a:latin typeface="Times New Roman" panose="02020603050405020304" pitchFamily="18" charset="0"/>
                <a:cs typeface="Times New Roman" panose="02020603050405020304" pitchFamily="18" charset="0"/>
              </a:rPr>
              <a:t>RECEPTOL® was added in liquid or powder form thereby differentiating and positioning them as immunity enhancing and health oriented products widening  consumer base to include the rapidly growing segment of the world’s population who value health and wellness by consuming life-enhancing products.</a:t>
            </a:r>
            <a:endParaRPr lang="en-IN" sz="1600" dirty="0">
              <a:solidFill>
                <a:prstClr val="black"/>
              </a:solidFill>
              <a:latin typeface="Times New Roman" panose="02020603050405020304" pitchFamily="18" charset="0"/>
              <a:cs typeface="Times New Roman" panose="02020603050405020304" pitchFamily="18" charset="0"/>
            </a:endParaRPr>
          </a:p>
          <a:p>
            <a:r>
              <a:rPr lang="en-US" sz="1600" dirty="0">
                <a:solidFill>
                  <a:prstClr val="black"/>
                </a:solidFill>
                <a:latin typeface="Times New Roman" panose="02020603050405020304" pitchFamily="18" charset="0"/>
                <a:cs typeface="Times New Roman" panose="02020603050405020304" pitchFamily="18" charset="0"/>
              </a:rPr>
              <a:t> </a:t>
            </a:r>
            <a:endParaRPr lang="en-IN" sz="1600" dirty="0">
              <a:solidFill>
                <a:prstClr val="black"/>
              </a:solidFill>
              <a:latin typeface="Times New Roman" panose="02020603050405020304" pitchFamily="18" charset="0"/>
              <a:cs typeface="Times New Roman" panose="02020603050405020304" pitchFamily="18" charset="0"/>
            </a:endParaRPr>
          </a:p>
          <a:p>
            <a:pPr defTabSz="597392">
              <a:spcBef>
                <a:spcPts val="400"/>
              </a:spcBef>
              <a:defRPr sz="1800"/>
            </a:pPr>
            <a:endParaRPr lang="en-IN" sz="1600" dirty="0">
              <a:solidFill>
                <a:prstClr val="black"/>
              </a:solidFill>
              <a:latin typeface="Times New Roman" panose="02020603050405020304" pitchFamily="18" charset="0"/>
              <a:cs typeface="Times New Roman" panose="02020603050405020304" pitchFamily="18" charset="0"/>
            </a:endParaRPr>
          </a:p>
          <a:p>
            <a:pPr defTabSz="597392">
              <a:spcBef>
                <a:spcPts val="400"/>
              </a:spcBef>
              <a:defRPr sz="1800"/>
            </a:pPr>
            <a:r>
              <a:rPr lang="en-IN" dirty="0">
                <a:solidFill>
                  <a:prstClr val="black"/>
                </a:solidFill>
                <a:latin typeface="Times New Roman" panose="02020603050405020304" pitchFamily="18" charset="0"/>
                <a:cs typeface="Times New Roman" panose="02020603050405020304" pitchFamily="18" charset="0"/>
              </a:rPr>
              <a:t> </a:t>
            </a:r>
          </a:p>
          <a:p>
            <a:pPr marL="448042" indent="-448042" defTabSz="597392">
              <a:lnSpc>
                <a:spcPct val="80000"/>
              </a:lnSpc>
              <a:spcBef>
                <a:spcPts val="400"/>
              </a:spcBef>
              <a:defRPr sz="1800"/>
            </a:pPr>
            <a:endParaRPr lang="en-IN" dirty="0">
              <a:solidFill>
                <a:prstClr val="black"/>
              </a:solidFill>
              <a:latin typeface="Times New Roman" panose="02020603050405020304" pitchFamily="18" charset="0"/>
              <a:cs typeface="Times New Roman" panose="02020603050405020304" pitchFamily="18" charset="0"/>
            </a:endParaRPr>
          </a:p>
          <a:p>
            <a:pPr marL="448042" indent="-448042" defTabSz="597392">
              <a:lnSpc>
                <a:spcPct val="80000"/>
              </a:lnSpc>
              <a:spcBef>
                <a:spcPts val="400"/>
              </a:spcBef>
              <a:defRPr sz="1800"/>
            </a:pPr>
            <a:endParaRPr lang="en-IN"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55844364-2BE4-C74D-BE58-A3562CF0E732}"/>
              </a:ext>
            </a:extLst>
          </p:cNvPr>
          <p:cNvSpPr txBox="1"/>
          <p:nvPr/>
        </p:nvSpPr>
        <p:spPr>
          <a:xfrm>
            <a:off x="209862" y="5930406"/>
            <a:ext cx="11767279" cy="400110"/>
          </a:xfrm>
          <a:prstGeom prst="rect">
            <a:avLst/>
          </a:prstGeom>
          <a:noFill/>
          <a:ln w="28575">
            <a:solidFill>
              <a:schemeClr val="tx1">
                <a:lumMod val="65000"/>
                <a:lumOff val="35000"/>
              </a:schemeClr>
            </a:solidFill>
          </a:ln>
        </p:spPr>
        <p:txBody>
          <a:bodyPr wrap="square" rtlCol="0">
            <a:spAutoFit/>
          </a:bodyPr>
          <a:lstStyle/>
          <a:p>
            <a:pPr algn="ctr">
              <a:spcAft>
                <a:spcPts val="300"/>
              </a:spcAft>
            </a:pPr>
            <a:r>
              <a:rPr lang="en-US" sz="2000" b="1" dirty="0">
                <a:latin typeface="Times New Roman" panose="02020603050405020304" pitchFamily="18" charset="0"/>
                <a:ea typeface="Arial Unicode MS" panose="020B0604020202020204" pitchFamily="34" charset="-128"/>
              </a:rPr>
              <a:t>80% of the respondents surveyed liked both the product concepts to prevent illness from viral infections.</a:t>
            </a:r>
            <a:endParaRPr lang="en-IN" sz="2000" b="1" dirty="0">
              <a:latin typeface="Times New Roman" panose="02020603050405020304" pitchFamily="18" charset="0"/>
              <a:ea typeface="Arial Unicode MS" panose="020B0604020202020204" pitchFamily="34" charset="-128"/>
            </a:endParaRPr>
          </a:p>
        </p:txBody>
      </p:sp>
      <p:pic>
        <p:nvPicPr>
          <p:cNvPr id="8" name="Picture 3" descr="Picture 3">
            <a:extLst>
              <a:ext uri="{FF2B5EF4-FFF2-40B4-BE49-F238E27FC236}">
                <a16:creationId xmlns:a16="http://schemas.microsoft.com/office/drawing/2014/main" id="{A9D37214-97CB-AA49-8E82-46FB1D280A22}"/>
              </a:ext>
            </a:extLst>
          </p:cNvPr>
          <p:cNvPicPr>
            <a:picLocks noChangeAspect="1"/>
          </p:cNvPicPr>
          <p:nvPr/>
        </p:nvPicPr>
        <p:blipFill>
          <a:blip r:embed="rId2">
            <a:alphaModFix amt="85000"/>
            <a:extLst>
              <a:ext uri="{BEBA8EAE-BF5A-486C-A8C5-ECC9F3942E4B}">
                <a14:imgProps xmlns:a14="http://schemas.microsoft.com/office/drawing/2010/main">
                  <a14:imgLayer>
                    <a14:imgEffect>
                      <a14:sharpenSoften amount="29000"/>
                    </a14:imgEffect>
                    <a14:imgEffect>
                      <a14:brightnessContrast contrast="12000"/>
                    </a14:imgEffect>
                  </a14:imgLayer>
                </a14:imgProps>
              </a:ext>
            </a:extLst>
          </a:blip>
          <a:stretch>
            <a:fillRect/>
          </a:stretch>
        </p:blipFill>
        <p:spPr>
          <a:xfrm>
            <a:off x="8187957" y="2179485"/>
            <a:ext cx="4004043" cy="3386402"/>
          </a:xfrm>
          <a:prstGeom prst="rect">
            <a:avLst/>
          </a:prstGeom>
          <a:solidFill>
            <a:schemeClr val="bg1"/>
          </a:solidFill>
          <a:ln w="19050">
            <a:noFill/>
            <a:miter lim="400000"/>
          </a:ln>
        </p:spPr>
      </p:pic>
    </p:spTree>
    <p:extLst>
      <p:ext uri="{BB962C8B-B14F-4D97-AF65-F5344CB8AC3E}">
        <p14:creationId xmlns:p14="http://schemas.microsoft.com/office/powerpoint/2010/main" val="140613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 Placeholder 5"/>
          <p:cNvSpPr txBox="1">
            <a:spLocks noGrp="1"/>
          </p:cNvSpPr>
          <p:nvPr>
            <p:ph type="sldNum" sz="quarter" idx="4294967295"/>
          </p:nvPr>
        </p:nvSpPr>
        <p:spPr>
          <a:xfrm>
            <a:off x="11960013" y="6464589"/>
            <a:ext cx="231983" cy="31720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457189" indent="-457189" algn="r">
              <a:spcBef>
                <a:spcPts val="267"/>
              </a:spcBef>
              <a:defRPr sz="1467">
                <a:solidFill>
                  <a:srgbClr val="404040"/>
                </a:solidFill>
              </a:defRPr>
            </a:lvl1pPr>
          </a:lstStyle>
          <a:p>
            <a:fld id="{86CB4B4D-7CA3-9044-876B-883B54F8677D}" type="slidenum">
              <a:t>2</a:t>
            </a:fld>
            <a:endParaRPr/>
          </a:p>
        </p:txBody>
      </p:sp>
      <p:pic>
        <p:nvPicPr>
          <p:cNvPr id="235" name="Picture 10" descr="Picture 10"/>
          <p:cNvPicPr>
            <a:picLocks noChangeAspect="1"/>
          </p:cNvPicPr>
          <p:nvPr/>
        </p:nvPicPr>
        <p:blipFill>
          <a:blip r:embed="rId2">
            <a:alphaModFix amt="35000"/>
            <a:extLst/>
          </a:blip>
          <a:stretch>
            <a:fillRect/>
          </a:stretch>
        </p:blipFill>
        <p:spPr>
          <a:xfrm>
            <a:off x="2" y="-4"/>
            <a:ext cx="12192001" cy="6858008"/>
          </a:xfrm>
          <a:prstGeom prst="rect">
            <a:avLst/>
          </a:prstGeom>
          <a:ln w="12700">
            <a:miter lim="400000"/>
          </a:ln>
        </p:spPr>
      </p:pic>
      <p:sp>
        <p:nvSpPr>
          <p:cNvPr id="236" name="Rectangle 7"/>
          <p:cNvSpPr/>
          <p:nvPr/>
        </p:nvSpPr>
        <p:spPr>
          <a:xfrm>
            <a:off x="1" y="1900944"/>
            <a:ext cx="12192001" cy="2323952"/>
          </a:xfrm>
          <a:prstGeom prst="rect">
            <a:avLst/>
          </a:prstGeom>
          <a:solidFill>
            <a:srgbClr val="000000">
              <a:alpha val="50000"/>
            </a:srgbClr>
          </a:solidFill>
          <a:ln w="12700">
            <a:miter lim="400000"/>
          </a:ln>
        </p:spPr>
        <p:txBody>
          <a:bodyPr lIns="60957" tIns="60957" rIns="60957" bIns="60957" anchor="ctr"/>
          <a:lstStyle/>
          <a:p>
            <a:pPr algn="ctr"/>
            <a:endParaRPr sz="2400"/>
          </a:p>
        </p:txBody>
      </p:sp>
      <p:sp>
        <p:nvSpPr>
          <p:cNvPr id="237" name="TextBox 6"/>
          <p:cNvSpPr txBox="1"/>
          <p:nvPr/>
        </p:nvSpPr>
        <p:spPr>
          <a:xfrm>
            <a:off x="499935" y="107821"/>
            <a:ext cx="5606812" cy="1354211"/>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a:spAutoFit/>
          </a:bodyPr>
          <a:lstStyle>
            <a:lvl1pPr>
              <a:defRPr sz="6000">
                <a:solidFill>
                  <a:srgbClr val="FFFFFF"/>
                </a:solidFill>
              </a:defRPr>
            </a:lvl1pPr>
          </a:lstStyle>
          <a:p>
            <a:r>
              <a:rPr sz="8000" dirty="0">
                <a:solidFill>
                  <a:schemeClr val="tx1"/>
                </a:solidFill>
              </a:rPr>
              <a:t>MILLIONS</a:t>
            </a:r>
          </a:p>
        </p:txBody>
      </p:sp>
      <p:sp>
        <p:nvSpPr>
          <p:cNvPr id="238" name="TextBox 8"/>
          <p:cNvSpPr txBox="1"/>
          <p:nvPr/>
        </p:nvSpPr>
        <p:spPr>
          <a:xfrm>
            <a:off x="5100271" y="331928"/>
            <a:ext cx="3311413" cy="943778"/>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lvl1pPr>
              <a:defRPr sz="4000">
                <a:solidFill>
                  <a:srgbClr val="FFFFFF"/>
                </a:solidFill>
              </a:defRPr>
            </a:lvl1pPr>
          </a:lstStyle>
          <a:p>
            <a:r>
              <a:rPr sz="5333" dirty="0">
                <a:solidFill>
                  <a:schemeClr val="tx1"/>
                </a:solidFill>
              </a:rPr>
              <a:t>SUFFER</a:t>
            </a:r>
          </a:p>
        </p:txBody>
      </p:sp>
      <p:sp>
        <p:nvSpPr>
          <p:cNvPr id="239" name="TextBox 9"/>
          <p:cNvSpPr txBox="1"/>
          <p:nvPr/>
        </p:nvSpPr>
        <p:spPr>
          <a:xfrm>
            <a:off x="7579101" y="4531595"/>
            <a:ext cx="4571367" cy="1107990"/>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lvl1pPr>
              <a:defRPr sz="2400">
                <a:solidFill>
                  <a:srgbClr val="FFFFFF"/>
                </a:solidFill>
              </a:defRPr>
            </a:lvl1pPr>
          </a:lstStyle>
          <a:p>
            <a:r>
              <a:rPr sz="3200" dirty="0">
                <a:solidFill>
                  <a:schemeClr val="tx1"/>
                </a:solidFill>
              </a:rPr>
              <a:t>FROM IMMUNE SYSTEM RELATED ILLNESSES</a:t>
            </a:r>
          </a:p>
        </p:txBody>
      </p:sp>
      <p:sp>
        <p:nvSpPr>
          <p:cNvPr id="240" name="TextBox 4"/>
          <p:cNvSpPr txBox="1"/>
          <p:nvPr/>
        </p:nvSpPr>
        <p:spPr>
          <a:xfrm>
            <a:off x="47132" y="1890136"/>
            <a:ext cx="12097738" cy="2565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a:spAutoFit/>
          </a:bodyPr>
          <a:lstStyle>
            <a:lvl1pPr algn="just">
              <a:spcBef>
                <a:spcPts val="400"/>
              </a:spcBef>
              <a:defRPr sz="1700" b="1">
                <a:solidFill>
                  <a:srgbClr val="BFBFBF"/>
                </a:solidFill>
              </a:defRPr>
            </a:lvl1pPr>
          </a:lstStyle>
          <a:p>
            <a:r>
              <a:rPr lang="en-US" sz="2267" dirty="0"/>
              <a:t>CORONAVIRUS S</a:t>
            </a:r>
            <a:r>
              <a:rPr sz="2267" dirty="0"/>
              <a:t>WINE FLU HIV/AIDS </a:t>
            </a:r>
            <a:r>
              <a:rPr lang="en-US" sz="2267" dirty="0"/>
              <a:t> </a:t>
            </a:r>
            <a:r>
              <a:rPr sz="2267" dirty="0"/>
              <a:t>COMMON COLD   HEPATITIS A, B &amp; C   HERPES SIMPLEX I&amp;II   ACUTE &amp; CHRONIC VIRAL INFECTIONS   VIRAL RESPIRATORY INFECTIONS   DENGUE FEVER   HUMAN PAPILLOMA VIRUS   PHARANGITIS (VIRAL)   SARS   RABIES   ROTA VIRAL DIARRHEA   ALLERGIES &amp; ASTHMA TUBERCULOSIS ALZHEIMER BENIGN PROSTATE HYPERPLASIA HEPATIC CELLULAR CARCINOMA HYPERTENSION   LUPUS (DISCOID AND SYSTEMIC)   ORAL THRUSH   AUTISM   PREMENSTRUAL SYNDROME AND ENDOMETRIOSIS   RHEUMATOID &amp; OSTEO ARTHRITIS   SPINAL MUSCULAR ATROPHY</a:t>
            </a:r>
          </a:p>
        </p:txBody>
      </p:sp>
      <p:pic>
        <p:nvPicPr>
          <p:cNvPr id="241" name="Picture 1" descr="Picture 1"/>
          <p:cNvPicPr>
            <a:picLocks noChangeAspect="1"/>
          </p:cNvPicPr>
          <p:nvPr/>
        </p:nvPicPr>
        <p:blipFill>
          <a:blip r:embed="rId3">
            <a:extLst/>
          </a:blip>
          <a:stretch>
            <a:fillRect/>
          </a:stretch>
        </p:blipFill>
        <p:spPr>
          <a:xfrm>
            <a:off x="914729" y="1793964"/>
            <a:ext cx="6292540" cy="4500397"/>
          </a:xfrm>
          <a:prstGeom prst="rect">
            <a:avLst/>
          </a:prstGeom>
          <a:ln w="12700">
            <a:miter lim="400000"/>
          </a:ln>
          <a:effectLst>
            <a:outerShdw blurRad="50800" dist="38100" dir="18900000" rotWithShape="0">
              <a:srgbClr val="000000">
                <a:alpha val="40000"/>
              </a:srgbClr>
            </a:outerShdw>
            <a:reflection stA="52000" endPos="40000" dir="5400000" sy="-100000" algn="bl" rotWithShape="0"/>
          </a:effectLst>
        </p:spPr>
      </p:pic>
    </p:spTree>
    <p:extLst>
      <p:ext uri="{BB962C8B-B14F-4D97-AF65-F5344CB8AC3E}">
        <p14:creationId xmlns:p14="http://schemas.microsoft.com/office/powerpoint/2010/main" val="97334487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40"/>
                                        </p:tgtEl>
                                        <p:attrNameLst>
                                          <p:attrName>style.visibility</p:attrName>
                                        </p:attrNameLst>
                                      </p:cBhvr>
                                      <p:to>
                                        <p:strVal val="visible"/>
                                      </p:to>
                                    </p:set>
                                    <p:animEffect transition="in" filter="dissolve">
                                      <p:cBhvr>
                                        <p:cTn id="7" dur="500"/>
                                        <p:tgtEl>
                                          <p:spTgt spid="240"/>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239"/>
                                        </p:tgtEl>
                                        <p:attrNameLst>
                                          <p:attrName>style.visibility</p:attrName>
                                        </p:attrNameLst>
                                      </p:cBhvr>
                                      <p:to>
                                        <p:strVal val="visible"/>
                                      </p:to>
                                    </p:set>
                                    <p:animEffect transition="in" filter="dissolve">
                                      <p:cBhvr>
                                        <p:cTn id="11" dur="500"/>
                                        <p:tgtEl>
                                          <p:spTgt spid="23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advAuto="0"/>
      <p:bldP spid="240"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CD575-9C6F-C34B-A280-9C364025FA06}"/>
              </a:ext>
            </a:extLst>
          </p:cNvPr>
          <p:cNvSpPr/>
          <p:nvPr/>
        </p:nvSpPr>
        <p:spPr>
          <a:xfrm>
            <a:off x="897919" y="120072"/>
            <a:ext cx="10782452" cy="6324808"/>
          </a:xfrm>
          <a:prstGeom prst="rect">
            <a:avLst/>
          </a:prstGeom>
        </p:spPr>
        <p:txBody>
          <a:bodyPr wrap="square">
            <a:spAutoFit/>
          </a:bodyPr>
          <a:lstStyle/>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r>
              <a:rPr lang="en-IN" sz="1500" b="1" dirty="0">
                <a:latin typeface="+mj-lt"/>
              </a:rPr>
              <a:t>Innovation Journey </a:t>
            </a:r>
            <a:r>
              <a:rPr lang="en-IN" sz="1500" dirty="0">
                <a:latin typeface="+mj-lt"/>
              </a:rPr>
              <a:t>- RECEPTOL</a:t>
            </a:r>
            <a:r>
              <a:rPr lang="en-US" sz="1500" i="1" baseline="30000" dirty="0">
                <a:solidFill>
                  <a:schemeClr val="tx1">
                    <a:lumMod val="85000"/>
                    <a:lumOff val="15000"/>
                  </a:schemeClr>
                </a:solidFill>
                <a:latin typeface="+mj-lt"/>
                <a:ea typeface="Arial Unicode MS" panose="020B0604020202020204" pitchFamily="34" charset="-128"/>
              </a:rPr>
              <a:t>®</a:t>
            </a:r>
            <a:r>
              <a:rPr lang="en-IN" sz="1500" dirty="0">
                <a:latin typeface="+mj-lt"/>
              </a:rPr>
              <a:t> manufactured by Biomix was discovered by </a:t>
            </a:r>
            <a:r>
              <a:rPr lang="en-IN" sz="1500" dirty="0" err="1">
                <a:latin typeface="+mj-lt"/>
              </a:rPr>
              <a:t>Dr.</a:t>
            </a:r>
            <a:r>
              <a:rPr lang="en-IN" sz="1500" dirty="0">
                <a:latin typeface="+mj-lt"/>
              </a:rPr>
              <a:t> Pawan </a:t>
            </a:r>
            <a:r>
              <a:rPr lang="en-IN" sz="1500" dirty="0" err="1">
                <a:latin typeface="+mj-lt"/>
              </a:rPr>
              <a:t>Saharan,MS,Ph.D</a:t>
            </a:r>
            <a:r>
              <a:rPr lang="en-IN" sz="1500" dirty="0">
                <a:latin typeface="+mj-lt"/>
              </a:rPr>
              <a:t>. WVU, Stanford with eminent group of scientists including 2 times Nobel laureate </a:t>
            </a:r>
            <a:r>
              <a:rPr lang="en-IN" sz="1500" dirty="0" err="1">
                <a:latin typeface="+mj-lt"/>
              </a:rPr>
              <a:t>Prof.</a:t>
            </a:r>
            <a:r>
              <a:rPr lang="en-IN" sz="1500" dirty="0">
                <a:latin typeface="+mj-lt"/>
              </a:rPr>
              <a:t> George Wald from Harvard &amp; </a:t>
            </a:r>
            <a:r>
              <a:rPr lang="en-IN" sz="1500" dirty="0" err="1">
                <a:latin typeface="+mj-lt"/>
              </a:rPr>
              <a:t>Prof.</a:t>
            </a:r>
            <a:r>
              <a:rPr lang="en-IN" sz="1500" dirty="0">
                <a:latin typeface="+mj-lt"/>
              </a:rPr>
              <a:t> Joseph Weizenbaum, MIT Founder Directors with 18 years of research and development with funding by the Department of Science &amp; Technology, </a:t>
            </a:r>
            <a:r>
              <a:rPr lang="en-IN" sz="1500" dirty="0" err="1">
                <a:latin typeface="+mj-lt"/>
              </a:rPr>
              <a:t>GoI</a:t>
            </a:r>
            <a:r>
              <a:rPr lang="en-IN" sz="1500" dirty="0">
                <a:latin typeface="+mj-lt"/>
              </a:rPr>
              <a:t>.</a:t>
            </a: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endParaRPr lang="en-IN" sz="1500" dirty="0">
              <a:latin typeface="+mj-lt"/>
            </a:endParaRP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r>
              <a:rPr lang="en-IN" sz="1500" b="1" dirty="0">
                <a:latin typeface="+mj-lt"/>
              </a:rPr>
              <a:t>Product</a:t>
            </a:r>
            <a:r>
              <a:rPr lang="en-IN" sz="1500" dirty="0">
                <a:latin typeface="+mj-lt"/>
              </a:rPr>
              <a:t> - RECEPTOL</a:t>
            </a:r>
            <a:r>
              <a:rPr lang="en-US" sz="1500" i="1" baseline="30000" dirty="0">
                <a:solidFill>
                  <a:schemeClr val="tx1">
                    <a:lumMod val="85000"/>
                    <a:lumOff val="15000"/>
                  </a:schemeClr>
                </a:solidFill>
                <a:latin typeface="+mj-lt"/>
                <a:ea typeface="Arial Unicode MS" panose="020B0604020202020204" pitchFamily="34" charset="-128"/>
              </a:rPr>
              <a:t>®</a:t>
            </a:r>
            <a:r>
              <a:rPr lang="en-IN" sz="1500" dirty="0">
                <a:latin typeface="+mj-lt"/>
              </a:rPr>
              <a:t>, made from Colostrum Nano-peptides helps people lead longer &amp; healthier lives by building the body’s immune system, thus aiding in prevention and cure for all communicable &amp; Immunity diseases: Coronavirus, AIDS, Swine Flu, RA, Allergy etc.</a:t>
            </a: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b="1">
                <a:latin typeface="Times New Roman"/>
                <a:ea typeface="Times New Roman"/>
                <a:cs typeface="Times New Roman"/>
                <a:sym typeface="Times New Roman"/>
              </a:defRPr>
            </a:pPr>
            <a:endParaRPr lang="en-IN" sz="1500" dirty="0">
              <a:latin typeface="+mj-lt"/>
            </a:endParaRP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r>
              <a:rPr lang="en-IN" sz="1500" b="1" dirty="0">
                <a:latin typeface="+mj-lt"/>
              </a:rPr>
              <a:t>Active Ingredients (API) -</a:t>
            </a:r>
            <a:r>
              <a:rPr lang="en-IN" sz="1500" dirty="0">
                <a:latin typeface="+mj-lt"/>
              </a:rPr>
              <a:t> Patented Nano - Informational Peptides ( Class 4 Proline Rich Poly Peptides &amp; Radha108).</a:t>
            </a: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endParaRPr lang="en-IN" sz="1500" dirty="0">
              <a:latin typeface="+mj-lt"/>
            </a:endParaRP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r>
              <a:rPr lang="en-IN" sz="1500" b="1" dirty="0">
                <a:latin typeface="+mj-lt"/>
              </a:rPr>
              <a:t>Mode of Action -</a:t>
            </a:r>
            <a:r>
              <a:rPr lang="en-IN" sz="1500" dirty="0">
                <a:latin typeface="+mj-lt"/>
              </a:rPr>
              <a:t> Receptol</a:t>
            </a:r>
            <a:r>
              <a:rPr lang="en-US" sz="1500" i="1" baseline="30000" dirty="0">
                <a:solidFill>
                  <a:schemeClr val="tx1">
                    <a:lumMod val="85000"/>
                    <a:lumOff val="15000"/>
                  </a:schemeClr>
                </a:solidFill>
                <a:latin typeface="+mj-lt"/>
                <a:ea typeface="Arial Unicode MS" panose="020B0604020202020204" pitchFamily="34" charset="-128"/>
              </a:rPr>
              <a:t>®</a:t>
            </a:r>
            <a:r>
              <a:rPr lang="en-IN" sz="1500" dirty="0">
                <a:latin typeface="+mj-lt"/>
              </a:rPr>
              <a:t> gets absorbed in the blood through the buccal mucosa and crosses the Blood-Brain-Barrier. It stimulates maturation of immature thymocytes into either helper or suppressor T cells. It stimulates secretion of Tumour Necrosis Factor &amp; cytokines IL-1 to IL-11, INF-a, INF-y. Activates Natural Killer (NK) Cells, cytotoxic cells of the innate immune system by 5 times.  </a:t>
            </a:r>
          </a:p>
          <a:p>
            <a:pPr defTabSz="151085">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endParaRPr lang="en-IN" sz="1500" dirty="0">
              <a:latin typeface="+mj-lt"/>
            </a:endParaRP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r>
              <a:rPr lang="en-IN" sz="1500" b="1" dirty="0">
                <a:latin typeface="+mj-lt"/>
              </a:rPr>
              <a:t>Indications -</a:t>
            </a:r>
            <a:r>
              <a:rPr lang="en-IN" sz="1500" dirty="0">
                <a:latin typeface="+mj-lt"/>
              </a:rPr>
              <a:t>Treatment of </a:t>
            </a:r>
            <a:r>
              <a:rPr lang="en-IN" sz="1500" spc="-7" dirty="0">
                <a:latin typeface="+mj-lt"/>
              </a:rPr>
              <a:t>HIV </a:t>
            </a:r>
            <a:r>
              <a:rPr lang="en-IN" sz="1500" dirty="0">
                <a:latin typeface="+mj-lt"/>
              </a:rPr>
              <a:t>&amp; for associated recurrent infections.</a:t>
            </a:r>
            <a:r>
              <a:rPr lang="en-IN" sz="1500" spc="-3" dirty="0">
                <a:latin typeface="+mj-lt"/>
              </a:rPr>
              <a:t> </a:t>
            </a:r>
            <a:r>
              <a:rPr lang="en-IN" sz="1500" dirty="0">
                <a:latin typeface="+mj-lt"/>
              </a:rPr>
              <a:t>Immunity enhancer for prevention of Communicable disease like </a:t>
            </a:r>
            <a:r>
              <a:rPr lang="en-IN" sz="1500" b="1" dirty="0">
                <a:latin typeface="+mj-lt"/>
              </a:rPr>
              <a:t>Coronavirus n-</a:t>
            </a:r>
            <a:r>
              <a:rPr lang="en-IN" sz="1500" b="1" dirty="0" err="1">
                <a:latin typeface="+mj-lt"/>
              </a:rPr>
              <a:t>CoV</a:t>
            </a:r>
            <a:r>
              <a:rPr lang="en-IN" sz="1500" b="1" dirty="0">
                <a:latin typeface="+mj-lt"/>
              </a:rPr>
              <a:t>, </a:t>
            </a:r>
            <a:r>
              <a:rPr lang="en-IN" sz="1500" dirty="0">
                <a:latin typeface="+mj-lt"/>
              </a:rPr>
              <a:t>Swine Flu, Influenza, Chronic Fatigue Syndrome.</a:t>
            </a: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endParaRPr lang="en-IN" sz="1500" dirty="0">
              <a:latin typeface="+mj-lt"/>
            </a:endParaRP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r>
              <a:rPr lang="en-IN" sz="1500" b="1" dirty="0">
                <a:latin typeface="+mj-lt"/>
              </a:rPr>
              <a:t>USP- </a:t>
            </a:r>
            <a:r>
              <a:rPr lang="en-IN" sz="1500" dirty="0">
                <a:latin typeface="+mj-lt"/>
              </a:rPr>
              <a:t>Innovative with common Mode of Action for all viral infections, affordable, globally patented, broad spectrum anti viral, immuno-modulator, easy to administer, 100% natural with side effects, can be consumed by all and has no age or sex barriers.</a:t>
            </a: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endParaRPr lang="en-IN" sz="1500" dirty="0">
              <a:latin typeface="+mj-lt"/>
            </a:endParaRP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r>
              <a:rPr lang="en-IN" sz="1500" b="1" dirty="0">
                <a:latin typeface="+mj-lt"/>
              </a:rPr>
              <a:t>Global Patents - </a:t>
            </a:r>
            <a:r>
              <a:rPr lang="en-IN" sz="1500" dirty="0">
                <a:latin typeface="+mj-lt"/>
              </a:rPr>
              <a:t>US Product Patent # 9,249,188, Canadian, European, Indian, South African &amp; Singapore for 58 diseases.</a:t>
            </a: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endParaRPr lang="en-IN" sz="1500" dirty="0">
              <a:latin typeface="+mj-lt"/>
            </a:endParaRP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r>
              <a:rPr lang="en-IN" sz="1500" b="1" dirty="0">
                <a:latin typeface="+mj-lt"/>
                <a:ea typeface="Times New Roman"/>
                <a:cs typeface="Times New Roman"/>
              </a:rPr>
              <a:t>GSK IPSOS Market Research</a:t>
            </a:r>
            <a:r>
              <a:rPr lang="en-IN" sz="1500" dirty="0">
                <a:latin typeface="+mj-lt"/>
                <a:ea typeface="Times New Roman"/>
                <a:cs typeface="Times New Roman"/>
              </a:rPr>
              <a:t>: </a:t>
            </a:r>
            <a:r>
              <a:rPr lang="en-IN" sz="1500" dirty="0">
                <a:latin typeface="+mj-lt"/>
                <a:ea typeface="Times New Roman"/>
                <a:cs typeface="Times New Roman"/>
                <a:sym typeface="Times New Roman"/>
              </a:rPr>
              <a:t>Glaxo Consumer Healthcare conducted Global Consumer Research via IPSOS on 800 families from India, UK &amp; USA. The study concluded that 80% of the respondents surveyed were ready to pay a higher price for RECEPTOL® </a:t>
            </a:r>
            <a:endParaRPr lang="en-IN" sz="1500" dirty="0">
              <a:latin typeface="+mj-lt"/>
              <a:ea typeface="Times New Roman"/>
              <a:cs typeface="Times New Roman"/>
            </a:endParaRP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endParaRPr lang="en-IN" sz="1500" dirty="0">
              <a:latin typeface="+mj-lt"/>
            </a:endParaRP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r>
              <a:rPr lang="en-IN" sz="1500" b="1" dirty="0">
                <a:latin typeface="+mj-lt"/>
              </a:rPr>
              <a:t>Global Clinical Studies -</a:t>
            </a:r>
            <a:r>
              <a:rPr lang="en-IN" sz="1500" dirty="0">
                <a:latin typeface="+mj-lt"/>
              </a:rPr>
              <a:t> Global Safety &amp; Efficacy studies on AIDS &amp; other indications : Highly efficacious and free of all side effects.</a:t>
            </a: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endParaRPr lang="en-IN" sz="1500" dirty="0">
              <a:latin typeface="+mj-lt"/>
            </a:endParaRPr>
          </a:p>
          <a:p>
            <a:pPr marL="80329" indent="-80329" defTabSz="151085">
              <a:spcBef>
                <a:spcPts val="0"/>
              </a:spcBef>
              <a:tabLst>
                <a:tab pos="116082" algn="l"/>
                <a:tab pos="232164" algn="l"/>
                <a:tab pos="348245" algn="l"/>
                <a:tab pos="464327" algn="l"/>
                <a:tab pos="580409" algn="l"/>
                <a:tab pos="696491" algn="l"/>
                <a:tab pos="821502" algn="l"/>
                <a:tab pos="937584" algn="l"/>
                <a:tab pos="1053666" algn="l"/>
                <a:tab pos="1169747" algn="l"/>
                <a:tab pos="1285829" algn="l"/>
                <a:tab pos="1401911" algn="l"/>
              </a:tabLst>
              <a:defRPr sz="1809">
                <a:latin typeface="Times New Roman"/>
                <a:ea typeface="Times New Roman"/>
                <a:cs typeface="Times New Roman"/>
                <a:sym typeface="Times New Roman"/>
              </a:defRPr>
            </a:pPr>
            <a:r>
              <a:rPr lang="en-IN" sz="1500" b="1" dirty="0"/>
              <a:t>Goal - Helping billion lives via safe, affordable and effective treatment &amp; prevention of All communicable disease.  </a:t>
            </a:r>
          </a:p>
        </p:txBody>
      </p:sp>
      <p:sp>
        <p:nvSpPr>
          <p:cNvPr id="3" name="TextBox 2">
            <a:extLst>
              <a:ext uri="{FF2B5EF4-FFF2-40B4-BE49-F238E27FC236}">
                <a16:creationId xmlns:a16="http://schemas.microsoft.com/office/drawing/2014/main" id="{10691FFC-7274-EC4C-977F-7135078F7EC9}"/>
              </a:ext>
            </a:extLst>
          </p:cNvPr>
          <p:cNvSpPr txBox="1"/>
          <p:nvPr/>
        </p:nvSpPr>
        <p:spPr>
          <a:xfrm>
            <a:off x="327079" y="91520"/>
            <a:ext cx="378630" cy="2633413"/>
          </a:xfrm>
          <a:prstGeom prst="rect">
            <a:avLst/>
          </a:prstGeom>
          <a:solidFill>
            <a:schemeClr val="accent1">
              <a:lumMod val="60000"/>
              <a:lumOff val="40000"/>
            </a:schemeClr>
          </a:solidFill>
        </p:spPr>
        <p:txBody>
          <a:bodyPr wrap="none" rtlCol="0">
            <a:spAutoFit/>
          </a:bodyPr>
          <a:lstStyle/>
          <a:p>
            <a:pPr algn="ctr">
              <a:lnSpc>
                <a:spcPct val="150000"/>
              </a:lnSpc>
            </a:pPr>
            <a:r>
              <a:rPr lang="en-US" sz="1600" b="1" dirty="0">
                <a:latin typeface="Times New Roman" panose="02020603050405020304" pitchFamily="18" charset="0"/>
                <a:cs typeface="Times New Roman" panose="02020603050405020304" pitchFamily="18" charset="0"/>
              </a:rPr>
              <a:t>S</a:t>
            </a:r>
          </a:p>
          <a:p>
            <a:pPr algn="ctr">
              <a:lnSpc>
                <a:spcPct val="150000"/>
              </a:lnSpc>
            </a:pPr>
            <a:r>
              <a:rPr lang="en-US" sz="1600" b="1" dirty="0">
                <a:latin typeface="Times New Roman" panose="02020603050405020304" pitchFamily="18" charset="0"/>
                <a:cs typeface="Times New Roman" panose="02020603050405020304" pitchFamily="18" charset="0"/>
              </a:rPr>
              <a:t>U</a:t>
            </a:r>
          </a:p>
          <a:p>
            <a:pPr algn="ctr">
              <a:lnSpc>
                <a:spcPct val="150000"/>
              </a:lnSpc>
            </a:pPr>
            <a:r>
              <a:rPr lang="en-US" sz="1600" b="1" dirty="0">
                <a:latin typeface="Times New Roman" panose="02020603050405020304" pitchFamily="18" charset="0"/>
                <a:cs typeface="Times New Roman" panose="02020603050405020304" pitchFamily="18" charset="0"/>
              </a:rPr>
              <a:t>M</a:t>
            </a:r>
          </a:p>
          <a:p>
            <a:pPr algn="ctr">
              <a:lnSpc>
                <a:spcPct val="150000"/>
              </a:lnSpc>
            </a:pPr>
            <a:r>
              <a:rPr lang="en-US" sz="1600" b="1" dirty="0">
                <a:latin typeface="Times New Roman" panose="02020603050405020304" pitchFamily="18" charset="0"/>
                <a:cs typeface="Times New Roman" panose="02020603050405020304" pitchFamily="18" charset="0"/>
              </a:rPr>
              <a:t>M</a:t>
            </a:r>
          </a:p>
          <a:p>
            <a:pPr algn="ctr">
              <a:lnSpc>
                <a:spcPct val="150000"/>
              </a:lnSpc>
            </a:pPr>
            <a:r>
              <a:rPr lang="en-US" sz="1600" b="1" dirty="0">
                <a:latin typeface="Times New Roman" panose="02020603050405020304" pitchFamily="18" charset="0"/>
                <a:cs typeface="Times New Roman" panose="02020603050405020304" pitchFamily="18" charset="0"/>
              </a:rPr>
              <a:t>A</a:t>
            </a:r>
          </a:p>
          <a:p>
            <a:pPr algn="ctr">
              <a:lnSpc>
                <a:spcPct val="150000"/>
              </a:lnSpc>
            </a:pPr>
            <a:r>
              <a:rPr lang="en-US" sz="1600" b="1" dirty="0">
                <a:latin typeface="Times New Roman" panose="02020603050405020304" pitchFamily="18" charset="0"/>
                <a:cs typeface="Times New Roman" panose="02020603050405020304" pitchFamily="18" charset="0"/>
              </a:rPr>
              <a:t>R</a:t>
            </a:r>
          </a:p>
          <a:p>
            <a:pPr algn="ctr">
              <a:lnSpc>
                <a:spcPct val="150000"/>
              </a:lnSpc>
            </a:pPr>
            <a:r>
              <a:rPr lang="en-US" sz="1600" b="1" dirty="0">
                <a:latin typeface="Times New Roman" panose="02020603050405020304" pitchFamily="18" charset="0"/>
                <a:cs typeface="Times New Roman" panose="02020603050405020304" pitchFamily="18" charset="0"/>
              </a:rPr>
              <a:t>Y</a:t>
            </a:r>
          </a:p>
        </p:txBody>
      </p:sp>
      <p:sp>
        <p:nvSpPr>
          <p:cNvPr id="4" name="Down Arrow 3">
            <a:extLst>
              <a:ext uri="{FF2B5EF4-FFF2-40B4-BE49-F238E27FC236}">
                <a16:creationId xmlns:a16="http://schemas.microsoft.com/office/drawing/2014/main" id="{834532AD-FC8A-A84D-B8B3-E4DC69DC95DD}"/>
              </a:ext>
            </a:extLst>
          </p:cNvPr>
          <p:cNvSpPr/>
          <p:nvPr/>
        </p:nvSpPr>
        <p:spPr>
          <a:xfrm>
            <a:off x="439002" y="2852057"/>
            <a:ext cx="154783" cy="2732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491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E3D14-FE67-C84E-9B7D-60E0475B7981}"/>
              </a:ext>
            </a:extLst>
          </p:cNvPr>
          <p:cNvSpPr/>
          <p:nvPr/>
        </p:nvSpPr>
        <p:spPr>
          <a:xfrm>
            <a:off x="830580" y="989264"/>
            <a:ext cx="5673090" cy="6186309"/>
          </a:xfrm>
          <a:prstGeom prst="rect">
            <a:avLst/>
          </a:prstGeom>
        </p:spPr>
        <p:txBody>
          <a:bodyPr wrap="square">
            <a:spAutoFit/>
          </a:bodyPr>
          <a:lstStyle/>
          <a:p>
            <a:pPr>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Founder CEO</a:t>
            </a:r>
            <a:endParaRPr lang="en-IN" sz="1400" dirty="0">
              <a:solidFill>
                <a:srgbClr val="00000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IN" sz="1400" b="1" dirty="0" err="1">
                <a:solidFill>
                  <a:srgbClr val="000000"/>
                </a:solidFill>
                <a:latin typeface="Times New Roman" panose="02020603050405020304" pitchFamily="18" charset="0"/>
                <a:cs typeface="Times New Roman" panose="02020603050405020304" pitchFamily="18" charset="0"/>
              </a:rPr>
              <a:t>Dr.</a:t>
            </a:r>
            <a:r>
              <a:rPr lang="en-IN" sz="1400" b="1" dirty="0">
                <a:solidFill>
                  <a:srgbClr val="000000"/>
                </a:solidFill>
                <a:latin typeface="Times New Roman" panose="02020603050405020304" pitchFamily="18" charset="0"/>
                <a:cs typeface="Times New Roman" panose="02020603050405020304" pitchFamily="18" charset="0"/>
              </a:rPr>
              <a:t> Pawan Saharan, MS, PhD ( JNU, WVU )</a:t>
            </a:r>
            <a:endParaRPr lang="en-IN" sz="1400" dirty="0">
              <a:solidFill>
                <a:srgbClr val="000000"/>
              </a:solidFill>
              <a:latin typeface="Times New Roman" panose="02020603050405020304" pitchFamily="18" charset="0"/>
              <a:cs typeface="Times New Roman" panose="02020603050405020304" pitchFamily="18" charset="0"/>
            </a:endParaRPr>
          </a:p>
          <a:p>
            <a:pPr marL="1143000" lvl="2" indent="-228600">
              <a:buFont typeface="Arial" panose="020B0604020202020204" pitchFamily="34" charset="0"/>
              <a:buChar char="•"/>
            </a:pPr>
            <a:r>
              <a:rPr lang="en-IN" sz="1400" dirty="0">
                <a:solidFill>
                  <a:srgbClr val="000000"/>
                </a:solidFill>
                <a:latin typeface="Times New Roman" panose="02020603050405020304" pitchFamily="18" charset="0"/>
                <a:cs typeface="Times New Roman" panose="02020603050405020304" pitchFamily="18" charset="0"/>
              </a:rPr>
              <a:t>AMP (ASCI in tie up with Harvard business school )</a:t>
            </a:r>
          </a:p>
          <a:p>
            <a:pPr marL="1143000" lvl="2" indent="-228600">
              <a:buFont typeface="Arial" panose="020B0604020202020204" pitchFamily="34" charset="0"/>
              <a:buChar char="•"/>
            </a:pPr>
            <a:r>
              <a:rPr lang="en-IN" sz="1400" dirty="0">
                <a:solidFill>
                  <a:srgbClr val="000000"/>
                </a:solidFill>
                <a:latin typeface="Times New Roman" panose="02020603050405020304" pitchFamily="18" charset="0"/>
                <a:cs typeface="Times New Roman" panose="02020603050405020304" pitchFamily="18" charset="0"/>
              </a:rPr>
              <a:t>Best US graduate student scientist award by AAAS with fellowship at Stanford Medical </a:t>
            </a:r>
            <a:r>
              <a:rPr lang="en-IN" sz="1400" dirty="0" err="1">
                <a:solidFill>
                  <a:srgbClr val="000000"/>
                </a:solidFill>
                <a:latin typeface="Times New Roman" panose="02020603050405020304" pitchFamily="18" charset="0"/>
                <a:cs typeface="Times New Roman" panose="02020603050405020304" pitchFamily="18" charset="0"/>
              </a:rPr>
              <a:t>Center</a:t>
            </a:r>
            <a:r>
              <a:rPr lang="en-IN" sz="1400" dirty="0">
                <a:solidFill>
                  <a:srgbClr val="000000"/>
                </a:solidFill>
                <a:latin typeface="Times New Roman" panose="02020603050405020304" pitchFamily="18" charset="0"/>
                <a:cs typeface="Times New Roman" panose="02020603050405020304" pitchFamily="18" charset="0"/>
              </a:rPr>
              <a:t>, Palo Alto, CA.</a:t>
            </a:r>
          </a:p>
          <a:p>
            <a:pPr marL="1143000" lvl="2" indent="-228600">
              <a:buFont typeface="Arial" panose="020B0604020202020204" pitchFamily="34" charset="0"/>
              <a:buChar char="•"/>
            </a:pPr>
            <a:r>
              <a:rPr lang="en-IN" sz="1400" dirty="0">
                <a:solidFill>
                  <a:srgbClr val="000000"/>
                </a:solidFill>
                <a:latin typeface="Times New Roman" panose="02020603050405020304" pitchFamily="18" charset="0"/>
                <a:cs typeface="Times New Roman" panose="02020603050405020304" pitchFamily="18" charset="0"/>
              </a:rPr>
              <a:t>Email id: </a:t>
            </a:r>
            <a:r>
              <a:rPr lang="en-IN" sz="1400" u="sng" dirty="0">
                <a:solidFill>
                  <a:srgbClr val="D40014"/>
                </a:solidFill>
                <a:latin typeface="Times New Roman" panose="02020603050405020304" pitchFamily="18" charset="0"/>
                <a:cs typeface="Times New Roman" panose="02020603050405020304" pitchFamily="18" charset="0"/>
                <a:hlinkClick r:id="rId2"/>
              </a:rPr>
              <a:t>biomix108@gmail.com</a:t>
            </a:r>
            <a:r>
              <a:rPr lang="en-IN" sz="1400" dirty="0">
                <a:solidFill>
                  <a:srgbClr val="0E74C9"/>
                </a:solidFill>
                <a:latin typeface="Times New Roman" panose="02020603050405020304" pitchFamily="18" charset="0"/>
                <a:cs typeface="Times New Roman" panose="02020603050405020304" pitchFamily="18" charset="0"/>
              </a:rPr>
              <a:t> / </a:t>
            </a:r>
            <a:r>
              <a:rPr lang="en-IN" sz="1400" u="sng" dirty="0">
                <a:solidFill>
                  <a:srgbClr val="D40014"/>
                </a:solidFill>
                <a:latin typeface="Times New Roman" panose="02020603050405020304" pitchFamily="18" charset="0"/>
                <a:cs typeface="Times New Roman" panose="02020603050405020304" pitchFamily="18" charset="0"/>
                <a:hlinkClick r:id="rId2"/>
              </a:rPr>
              <a:t>drpawan@biomix.in  </a:t>
            </a:r>
            <a:endParaRPr lang="en-IN" sz="1400" u="sng" dirty="0">
              <a:solidFill>
                <a:srgbClr val="D40014"/>
              </a:solidFill>
              <a:latin typeface="Times New Roman" panose="02020603050405020304" pitchFamily="18" charset="0"/>
              <a:cs typeface="Times New Roman" panose="02020603050405020304" pitchFamily="18" charset="0"/>
            </a:endParaRPr>
          </a:p>
          <a:p>
            <a:pPr marL="1143000" lvl="2" indent="-228600">
              <a:buFont typeface="Arial" panose="020B0604020202020204" pitchFamily="34" charset="0"/>
              <a:buChar char="•"/>
            </a:pPr>
            <a:endParaRPr lang="en-IN" sz="1400" dirty="0">
              <a:solidFill>
                <a:srgbClr val="D40014"/>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Research Director</a:t>
            </a:r>
            <a:endParaRPr lang="en-IN" sz="1400" dirty="0">
              <a:solidFill>
                <a:srgbClr val="00000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IN" sz="1400" b="1" dirty="0" err="1">
                <a:solidFill>
                  <a:srgbClr val="000000"/>
                </a:solidFill>
                <a:latin typeface="Times New Roman" panose="02020603050405020304" pitchFamily="18" charset="0"/>
                <a:cs typeface="Times New Roman" panose="02020603050405020304" pitchFamily="18" charset="0"/>
              </a:rPr>
              <a:t>Dr.</a:t>
            </a:r>
            <a:r>
              <a:rPr lang="en-IN" sz="1400" b="1" dirty="0">
                <a:solidFill>
                  <a:srgbClr val="000000"/>
                </a:solidFill>
                <a:latin typeface="Times New Roman" panose="02020603050405020304" pitchFamily="18" charset="0"/>
                <a:cs typeface="Times New Roman" panose="02020603050405020304" pitchFamily="18" charset="0"/>
              </a:rPr>
              <a:t> C. R. Bhatia, Ph.D., Post Doc. (BNL, NY, US), </a:t>
            </a:r>
          </a:p>
          <a:p>
            <a:pPr marL="742950" lvl="1" indent="-285750">
              <a:buFont typeface="Arial" panose="020B0604020202020204" pitchFamily="34" charset="0"/>
              <a:buChar char="•"/>
            </a:pPr>
            <a:r>
              <a:rPr lang="en-IN" sz="1400" dirty="0">
                <a:solidFill>
                  <a:srgbClr val="000000"/>
                </a:solidFill>
                <a:latin typeface="Times New Roman" panose="02020603050405020304" pitchFamily="18" charset="0"/>
                <a:cs typeface="Times New Roman" panose="02020603050405020304" pitchFamily="18" charset="0"/>
              </a:rPr>
              <a:t>DBT Secretary Govt. of India &amp; Director: BARC, </a:t>
            </a:r>
          </a:p>
          <a:p>
            <a:pPr marL="742950" lvl="1" indent="-285750">
              <a:buFont typeface="Arial" panose="020B0604020202020204" pitchFamily="34" charset="0"/>
              <a:buChar char="•"/>
            </a:pPr>
            <a:r>
              <a:rPr lang="en-IN" sz="1400" dirty="0">
                <a:solidFill>
                  <a:srgbClr val="000000"/>
                </a:solidFill>
                <a:latin typeface="Times New Roman" panose="02020603050405020304" pitchFamily="18" charset="0"/>
                <a:cs typeface="Times New Roman" panose="02020603050405020304" pitchFamily="18" charset="0"/>
              </a:rPr>
              <a:t>Advisor: IAEC, Vienna </a:t>
            </a:r>
          </a:p>
          <a:p>
            <a:pPr>
              <a:buFont typeface="Arial" panose="020B0604020202020204" pitchFamily="34" charset="0"/>
              <a:buChar char="•"/>
            </a:pPr>
            <a:endParaRPr lang="en-IN" sz="1400" b="1" dirty="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Project Director</a:t>
            </a:r>
            <a:endParaRPr lang="en-IN" sz="1400" dirty="0">
              <a:solidFill>
                <a:srgbClr val="00000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Amitabh </a:t>
            </a:r>
            <a:r>
              <a:rPr lang="en-IN" sz="1400" b="1" dirty="0" err="1">
                <a:solidFill>
                  <a:srgbClr val="000000"/>
                </a:solidFill>
                <a:latin typeface="Times New Roman" panose="02020603050405020304" pitchFamily="18" charset="0"/>
                <a:cs typeface="Times New Roman" panose="02020603050405020304" pitchFamily="18" charset="0"/>
              </a:rPr>
              <a:t>Thakore</a:t>
            </a:r>
            <a:r>
              <a:rPr lang="en-IN" sz="1400" b="1" dirty="0">
                <a:solidFill>
                  <a:srgbClr val="000000"/>
                </a:solidFill>
                <a:latin typeface="Times New Roman" panose="02020603050405020304" pitchFamily="18" charset="0"/>
                <a:cs typeface="Times New Roman" panose="02020603050405020304" pitchFamily="18" charset="0"/>
              </a:rPr>
              <a:t>, B. Tech., MBA (IIM- Ahmadabad )</a:t>
            </a:r>
            <a:endParaRPr lang="en-IN" sz="1400" dirty="0">
              <a:solidFill>
                <a:srgbClr val="000000"/>
              </a:solidFill>
              <a:latin typeface="Times New Roman" panose="02020603050405020304" pitchFamily="18" charset="0"/>
              <a:cs typeface="Times New Roman" panose="02020603050405020304" pitchFamily="18" charset="0"/>
            </a:endParaRPr>
          </a:p>
          <a:p>
            <a:pPr lvl="2"/>
            <a:endParaRPr lang="en-IN" sz="1400" u="sng" dirty="0">
              <a:solidFill>
                <a:srgbClr val="D40014"/>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Research Advisor</a:t>
            </a:r>
          </a:p>
          <a:p>
            <a:pPr marL="742950" lvl="1" indent="-285750">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 Jean Zhang, Senior GSK R&amp;D Scientist at Boston, USA</a:t>
            </a:r>
          </a:p>
          <a:p>
            <a:pPr marL="742950" lvl="1" indent="-285750">
              <a:buFont typeface="Arial" panose="020B0604020202020204" pitchFamily="34" charset="0"/>
              <a:buChar char="•"/>
            </a:pPr>
            <a:r>
              <a:rPr lang="en-IN" sz="1400" dirty="0">
                <a:solidFill>
                  <a:srgbClr val="000000"/>
                </a:solidFill>
                <a:latin typeface="Times New Roman" panose="02020603050405020304" pitchFamily="18" charset="0"/>
                <a:cs typeface="Times New Roman" panose="02020603050405020304" pitchFamily="18" charset="0"/>
              </a:rPr>
              <a:t>Pharma Drug Discovery &amp; Therapeutic Solution since 2007</a:t>
            </a:r>
          </a:p>
          <a:p>
            <a:pPr marL="742950" lvl="1" indent="-285750">
              <a:buFont typeface="Arial" panose="020B0604020202020204" pitchFamily="34" charset="0"/>
              <a:buChar char="•"/>
            </a:pPr>
            <a:endParaRPr lang="en-IN" sz="1400" dirty="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  Founder Directors include</a:t>
            </a:r>
            <a:endParaRPr lang="en-IN" sz="1400" dirty="0">
              <a:solidFill>
                <a:srgbClr val="00000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Late Prof George Wald, Harvard Medical </a:t>
            </a:r>
            <a:r>
              <a:rPr lang="en-IN" sz="1400" b="1" dirty="0" err="1">
                <a:solidFill>
                  <a:srgbClr val="000000"/>
                </a:solidFill>
                <a:latin typeface="Times New Roman" panose="02020603050405020304" pitchFamily="18" charset="0"/>
                <a:cs typeface="Times New Roman" panose="02020603050405020304" pitchFamily="18" charset="0"/>
              </a:rPr>
              <a:t>Center</a:t>
            </a:r>
            <a:endParaRPr lang="en-IN" sz="1400" b="1" dirty="0">
              <a:solidFill>
                <a:srgbClr val="00000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IN" sz="1400" dirty="0">
                <a:solidFill>
                  <a:srgbClr val="000000"/>
                </a:solidFill>
                <a:latin typeface="Times New Roman" panose="02020603050405020304" pitchFamily="18" charset="0"/>
                <a:cs typeface="Times New Roman" panose="02020603050405020304" pitchFamily="18" charset="0"/>
              </a:rPr>
              <a:t>2 times Nobel Prize Winner</a:t>
            </a:r>
            <a:endParaRPr lang="en-IN" sz="1400" b="1" dirty="0">
              <a:solidFill>
                <a:srgbClr val="00000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Prof Joseph Weizenbaum</a:t>
            </a:r>
          </a:p>
          <a:p>
            <a:pPr marL="742950" lvl="1" indent="-285750">
              <a:buFont typeface="Arial" panose="020B0604020202020204" pitchFamily="34" charset="0"/>
              <a:buChar char="•"/>
            </a:pPr>
            <a:r>
              <a:rPr lang="en-IN" sz="1400" dirty="0">
                <a:solidFill>
                  <a:srgbClr val="000000"/>
                </a:solidFill>
                <a:latin typeface="Times New Roman" panose="02020603050405020304" pitchFamily="18" charset="0"/>
                <a:cs typeface="Times New Roman" panose="02020603050405020304" pitchFamily="18" charset="0"/>
              </a:rPr>
              <a:t>Founder Chair Robotics Comp science Dept. MIT</a:t>
            </a:r>
            <a:endParaRPr lang="en-IN" sz="1400" b="1" dirty="0">
              <a:solidFill>
                <a:srgbClr val="00000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IN" sz="1400" b="1" dirty="0">
              <a:solidFill>
                <a:srgbClr val="000000"/>
              </a:solidFill>
              <a:latin typeface="Times New Roman" panose="02020603050405020304" pitchFamily="18" charset="0"/>
              <a:cs typeface="Times New Roman" panose="02020603050405020304" pitchFamily="18" charset="0"/>
            </a:endParaRPr>
          </a:p>
          <a:p>
            <a:endParaRPr lang="en-IN" sz="1400" dirty="0">
              <a:solidFill>
                <a:srgbClr val="000000"/>
              </a:solidFill>
              <a:latin typeface="Times New Roman" panose="02020603050405020304" pitchFamily="18" charset="0"/>
              <a:cs typeface="Times New Roman" panose="02020603050405020304" pitchFamily="18" charset="0"/>
            </a:endParaRPr>
          </a:p>
          <a:p>
            <a:endParaRPr lang="en-IN" sz="1400" dirty="0">
              <a:solidFill>
                <a:srgbClr val="000000"/>
              </a:solidFill>
              <a:latin typeface="Times New Roman" panose="02020603050405020304" pitchFamily="18" charset="0"/>
              <a:cs typeface="Times New Roman" panose="02020603050405020304" pitchFamily="18" charset="0"/>
            </a:endParaRPr>
          </a:p>
          <a:p>
            <a:r>
              <a:rPr lang="en-IN" b="1" dirty="0">
                <a:solidFill>
                  <a:srgbClr val="000000"/>
                </a:solidFill>
                <a:latin typeface="Trebuchet MS" panose="020B0703020202090204" pitchFamily="34" charset="0"/>
              </a:rPr>
              <a:t>                    </a:t>
            </a:r>
            <a:endParaRPr lang="en-IN" dirty="0">
              <a:solidFill>
                <a:srgbClr val="000000"/>
              </a:solidFill>
              <a:latin typeface="Trebuchet MS" panose="020B0703020202090204" pitchFamily="34" charset="0"/>
            </a:endParaRPr>
          </a:p>
        </p:txBody>
      </p:sp>
      <p:sp>
        <p:nvSpPr>
          <p:cNvPr id="3" name="Rectangle 2">
            <a:extLst>
              <a:ext uri="{FF2B5EF4-FFF2-40B4-BE49-F238E27FC236}">
                <a16:creationId xmlns:a16="http://schemas.microsoft.com/office/drawing/2014/main" id="{AF97FB11-B87E-3E47-A9B3-9CC37CA11C3A}"/>
              </a:ext>
            </a:extLst>
          </p:cNvPr>
          <p:cNvSpPr/>
          <p:nvPr/>
        </p:nvSpPr>
        <p:spPr>
          <a:xfrm>
            <a:off x="6922048" y="951832"/>
            <a:ext cx="6096000" cy="5693866"/>
          </a:xfrm>
          <a:prstGeom prst="rect">
            <a:avLst/>
          </a:prstGeom>
        </p:spPr>
        <p:txBody>
          <a:bodyPr>
            <a:spAutoFit/>
          </a:bodyPr>
          <a:lstStyle/>
          <a:p>
            <a:pPr>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 Business Advisor </a:t>
            </a:r>
            <a:endParaRPr lang="en-IN" sz="1400" dirty="0">
              <a:solidFill>
                <a:srgbClr val="00000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Ranjit </a:t>
            </a:r>
            <a:r>
              <a:rPr lang="en-IN" sz="1400" b="1" dirty="0" err="1">
                <a:solidFill>
                  <a:srgbClr val="000000"/>
                </a:solidFill>
                <a:latin typeface="Times New Roman" panose="02020603050405020304" pitchFamily="18" charset="0"/>
                <a:cs typeface="Times New Roman" panose="02020603050405020304" pitchFamily="18" charset="0"/>
              </a:rPr>
              <a:t>Shahani</a:t>
            </a:r>
            <a:r>
              <a:rPr lang="en-IN" sz="1400" b="1" dirty="0">
                <a:solidFill>
                  <a:srgbClr val="000000"/>
                </a:solidFill>
                <a:latin typeface="Times New Roman" panose="02020603050405020304" pitchFamily="18" charset="0"/>
                <a:cs typeface="Times New Roman" panose="02020603050405020304" pitchFamily="18" charset="0"/>
              </a:rPr>
              <a:t> BE IIT, MBA </a:t>
            </a:r>
            <a:r>
              <a:rPr lang="en-IN" sz="1400" b="1" dirty="0" err="1">
                <a:solidFill>
                  <a:srgbClr val="000000"/>
                </a:solidFill>
                <a:latin typeface="Times New Roman" panose="02020603050405020304" pitchFamily="18" charset="0"/>
                <a:cs typeface="Times New Roman" panose="02020603050405020304" pitchFamily="18" charset="0"/>
              </a:rPr>
              <a:t>Jamnalal</a:t>
            </a:r>
            <a:r>
              <a:rPr lang="en-IN" sz="1400" b="1" dirty="0">
                <a:solidFill>
                  <a:srgbClr val="000000"/>
                </a:solidFill>
                <a:latin typeface="Times New Roman" panose="02020603050405020304" pitchFamily="18" charset="0"/>
                <a:cs typeface="Times New Roman" panose="02020603050405020304" pitchFamily="18" charset="0"/>
              </a:rPr>
              <a:t> Bajaj</a:t>
            </a:r>
          </a:p>
          <a:p>
            <a:pPr marL="742950" lvl="1" indent="-285750">
              <a:buFont typeface="Arial" panose="020B0604020202020204" pitchFamily="34" charset="0"/>
              <a:buChar char="•"/>
            </a:pPr>
            <a:r>
              <a:rPr lang="en-IN" sz="1400" dirty="0">
                <a:solidFill>
                  <a:srgbClr val="000000"/>
                </a:solidFill>
                <a:latin typeface="Times New Roman" panose="02020603050405020304" pitchFamily="18" charset="0"/>
                <a:cs typeface="Times New Roman" panose="02020603050405020304" pitchFamily="18" charset="0"/>
              </a:rPr>
              <a:t> Chairman Novartis South Asia </a:t>
            </a:r>
          </a:p>
          <a:p>
            <a:pPr marL="742950" lvl="1" indent="-285750">
              <a:buFont typeface="Arial" panose="020B0604020202020204" pitchFamily="34" charset="0"/>
              <a:buChar char="•"/>
            </a:pPr>
            <a:endParaRPr lang="en-IN" sz="1400" b="1" dirty="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Medical Directors</a:t>
            </a:r>
            <a:endParaRPr lang="en-IN" sz="1400" dirty="0">
              <a:solidFill>
                <a:srgbClr val="000000"/>
              </a:solidFill>
              <a:latin typeface="Times New Roman" panose="02020603050405020304" pitchFamily="18" charset="0"/>
              <a:cs typeface="Times New Roman" panose="02020603050405020304" pitchFamily="18" charset="0"/>
            </a:endParaRPr>
          </a:p>
          <a:p>
            <a:r>
              <a:rPr lang="en-IN" sz="1400" b="1" dirty="0">
                <a:solidFill>
                  <a:srgbClr val="000000"/>
                </a:solidFill>
                <a:latin typeface="Times New Roman" panose="02020603050405020304" pitchFamily="18" charset="0"/>
                <a:cs typeface="Times New Roman" panose="02020603050405020304" pitchFamily="18" charset="0"/>
              </a:rPr>
              <a:t>  </a:t>
            </a:r>
          </a:p>
          <a:p>
            <a:r>
              <a:rPr lang="en-IN" sz="1400" b="1" dirty="0" err="1">
                <a:solidFill>
                  <a:srgbClr val="000000"/>
                </a:solidFill>
                <a:latin typeface="Times New Roman" panose="02020603050405020304" pitchFamily="18" charset="0"/>
                <a:cs typeface="Times New Roman" panose="02020603050405020304" pitchFamily="18" charset="0"/>
              </a:rPr>
              <a:t>Dr.</a:t>
            </a:r>
            <a:r>
              <a:rPr lang="en-IN" sz="1400" b="1" dirty="0">
                <a:solidFill>
                  <a:srgbClr val="000000"/>
                </a:solidFill>
                <a:latin typeface="Times New Roman" panose="02020603050405020304" pitchFamily="18" charset="0"/>
                <a:cs typeface="Times New Roman" panose="02020603050405020304" pitchFamily="18" charset="0"/>
              </a:rPr>
              <a:t> S.H. Advani, MD, FICP, FNAMS</a:t>
            </a:r>
            <a:endParaRPr lang="en-IN" sz="1400" dirty="0">
              <a:solidFill>
                <a:srgbClr val="00000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IN" sz="1400" dirty="0">
                <a:solidFill>
                  <a:srgbClr val="000000"/>
                </a:solidFill>
                <a:latin typeface="Times New Roman" panose="02020603050405020304" pitchFamily="18" charset="0"/>
                <a:cs typeface="Times New Roman" panose="02020603050405020304" pitchFamily="18" charset="0"/>
              </a:rPr>
              <a:t>Oncologist &amp; President - Asian Cancer Society</a:t>
            </a:r>
          </a:p>
          <a:p>
            <a:pPr marL="742950" lvl="1" indent="-285750">
              <a:buFont typeface="Arial" panose="020B0604020202020204" pitchFamily="34" charset="0"/>
              <a:buChar char="•"/>
            </a:pPr>
            <a:r>
              <a:rPr lang="en-IN" sz="1400" dirty="0" err="1">
                <a:solidFill>
                  <a:srgbClr val="000000"/>
                </a:solidFill>
                <a:latin typeface="Times New Roman" panose="02020603050405020304" pitchFamily="18" charset="0"/>
                <a:cs typeface="Times New Roman" panose="02020603050405020304" pitchFamily="18" charset="0"/>
              </a:rPr>
              <a:t>Padamvibhusan</a:t>
            </a:r>
            <a:r>
              <a:rPr lang="en-IN" sz="1400" dirty="0">
                <a:solidFill>
                  <a:srgbClr val="000000"/>
                </a:solidFill>
                <a:latin typeface="Times New Roman" panose="02020603050405020304" pitchFamily="18" charset="0"/>
                <a:cs typeface="Times New Roman" panose="02020603050405020304" pitchFamily="18" charset="0"/>
              </a:rPr>
              <a:t>  awardee by President of India</a:t>
            </a:r>
          </a:p>
          <a:p>
            <a:endParaRPr lang="en-IN" sz="1400" dirty="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1400" b="1" dirty="0" err="1">
                <a:solidFill>
                  <a:srgbClr val="000000"/>
                </a:solidFill>
                <a:latin typeface="Times New Roman" panose="02020603050405020304" pitchFamily="18" charset="0"/>
                <a:cs typeface="Times New Roman" panose="02020603050405020304" pitchFamily="18" charset="0"/>
              </a:rPr>
              <a:t>Dr.</a:t>
            </a:r>
            <a:r>
              <a:rPr lang="en-IN" sz="1400" b="1" dirty="0">
                <a:solidFill>
                  <a:srgbClr val="000000"/>
                </a:solidFill>
                <a:latin typeface="Times New Roman" panose="02020603050405020304" pitchFamily="18" charset="0"/>
                <a:cs typeface="Times New Roman" panose="02020603050405020304" pitchFamily="18" charset="0"/>
              </a:rPr>
              <a:t> Sushil </a:t>
            </a:r>
            <a:r>
              <a:rPr lang="en-IN" sz="1400" b="1" dirty="0" err="1">
                <a:solidFill>
                  <a:srgbClr val="000000"/>
                </a:solidFill>
                <a:latin typeface="Times New Roman" panose="02020603050405020304" pitchFamily="18" charset="0"/>
                <a:cs typeface="Times New Roman" panose="02020603050405020304" pitchFamily="18" charset="0"/>
              </a:rPr>
              <a:t>Indoria</a:t>
            </a:r>
            <a:r>
              <a:rPr lang="en-IN" sz="1400" b="1" dirty="0">
                <a:solidFill>
                  <a:srgbClr val="000000"/>
                </a:solidFill>
                <a:latin typeface="Times New Roman" panose="02020603050405020304" pitchFamily="18" charset="0"/>
                <a:cs typeface="Times New Roman" panose="02020603050405020304" pitchFamily="18" charset="0"/>
              </a:rPr>
              <a:t> , MD</a:t>
            </a:r>
            <a:endParaRPr lang="en-IN" sz="1400" dirty="0">
              <a:solidFill>
                <a:srgbClr val="000000"/>
              </a:solidFill>
              <a:latin typeface="Times New Roman" panose="02020603050405020304" pitchFamily="18" charset="0"/>
              <a:cs typeface="Times New Roman" panose="02020603050405020304" pitchFamily="18" charset="0"/>
            </a:endParaRPr>
          </a:p>
          <a:p>
            <a:r>
              <a:rPr lang="en-IN" sz="1400" b="1" dirty="0">
                <a:solidFill>
                  <a:srgbClr val="000000"/>
                </a:solidFill>
                <a:latin typeface="Times New Roman" panose="02020603050405020304" pitchFamily="18" charset="0"/>
                <a:cs typeface="Times New Roman" panose="02020603050405020304" pitchFamily="18" charset="0"/>
              </a:rPr>
              <a:t>           </a:t>
            </a:r>
            <a:r>
              <a:rPr lang="en-IN" sz="1400" dirty="0">
                <a:solidFill>
                  <a:srgbClr val="000000"/>
                </a:solidFill>
                <a:latin typeface="Times New Roman" panose="02020603050405020304" pitchFamily="18" charset="0"/>
                <a:cs typeface="Times New Roman" panose="02020603050405020304" pitchFamily="18" charset="0"/>
              </a:rPr>
              <a:t>Medical Director Life care Hospital, Thane</a:t>
            </a:r>
          </a:p>
          <a:p>
            <a:r>
              <a:rPr lang="en-IN" sz="1400" dirty="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IN" sz="1400" b="1" dirty="0" err="1">
                <a:solidFill>
                  <a:srgbClr val="000000"/>
                </a:solidFill>
                <a:latin typeface="Times New Roman" panose="02020603050405020304" pitchFamily="18" charset="0"/>
                <a:cs typeface="Times New Roman" panose="02020603050405020304" pitchFamily="18" charset="0"/>
              </a:rPr>
              <a:t>Dr.</a:t>
            </a:r>
            <a:r>
              <a:rPr lang="en-IN" sz="1400" b="1" dirty="0">
                <a:solidFill>
                  <a:srgbClr val="000000"/>
                </a:solidFill>
                <a:latin typeface="Times New Roman" panose="02020603050405020304" pitchFamily="18" charset="0"/>
                <a:cs typeface="Times New Roman" panose="02020603050405020304" pitchFamily="18" charset="0"/>
              </a:rPr>
              <a:t> Sandhya Saharan, MD, DGO, </a:t>
            </a:r>
            <a:r>
              <a:rPr lang="en-IN" sz="1400" b="1" dirty="0" err="1">
                <a:solidFill>
                  <a:srgbClr val="000000"/>
                </a:solidFill>
                <a:latin typeface="Times New Roman" panose="02020603050405020304" pitchFamily="18" charset="0"/>
                <a:cs typeface="Times New Roman" panose="02020603050405020304" pitchFamily="18" charset="0"/>
              </a:rPr>
              <a:t>Gynecologist</a:t>
            </a:r>
            <a:r>
              <a:rPr lang="en-IN" sz="1400" b="1" dirty="0">
                <a:solidFill>
                  <a:srgbClr val="000000"/>
                </a:solidFill>
                <a:latin typeface="Times New Roman" panose="02020603050405020304" pitchFamily="18" charset="0"/>
                <a:cs typeface="Times New Roman" panose="02020603050405020304" pitchFamily="18" charset="0"/>
              </a:rPr>
              <a:t> and IVF</a:t>
            </a:r>
            <a:endParaRPr lang="en-IN" sz="1400" dirty="0">
              <a:solidFill>
                <a:srgbClr val="000000"/>
              </a:solidFill>
              <a:latin typeface="Times New Roman" panose="02020603050405020304" pitchFamily="18" charset="0"/>
              <a:cs typeface="Times New Roman" panose="02020603050405020304" pitchFamily="18" charset="0"/>
            </a:endParaRPr>
          </a:p>
          <a:p>
            <a:r>
              <a:rPr lang="en-IN" sz="1400" b="1" dirty="0">
                <a:solidFill>
                  <a:srgbClr val="000000"/>
                </a:solidFill>
                <a:latin typeface="Times New Roman" panose="02020603050405020304" pitchFamily="18" charset="0"/>
                <a:cs typeface="Times New Roman" panose="02020603050405020304" pitchFamily="18" charset="0"/>
              </a:rPr>
              <a:t>           specialist. </a:t>
            </a:r>
            <a:br>
              <a:rPr lang="en-IN" sz="1400" dirty="0">
                <a:solidFill>
                  <a:srgbClr val="000000"/>
                </a:solidFill>
                <a:latin typeface="Times New Roman" panose="02020603050405020304" pitchFamily="18" charset="0"/>
                <a:cs typeface="Times New Roman" panose="02020603050405020304" pitchFamily="18" charset="0"/>
              </a:rPr>
            </a:br>
            <a:endParaRPr lang="en-IN" sz="1400" dirty="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1400" b="1" dirty="0" err="1">
                <a:solidFill>
                  <a:srgbClr val="000000"/>
                </a:solidFill>
                <a:latin typeface="Times New Roman" panose="02020603050405020304" pitchFamily="18" charset="0"/>
                <a:cs typeface="Times New Roman" panose="02020603050405020304" pitchFamily="18" charset="0"/>
              </a:rPr>
              <a:t>Dr.</a:t>
            </a:r>
            <a:r>
              <a:rPr lang="en-IN" sz="1400" b="1" dirty="0">
                <a:solidFill>
                  <a:srgbClr val="000000"/>
                </a:solidFill>
                <a:latin typeface="Times New Roman" panose="02020603050405020304" pitchFamily="18" charset="0"/>
                <a:cs typeface="Times New Roman" panose="02020603050405020304" pitchFamily="18" charset="0"/>
              </a:rPr>
              <a:t> Ali </a:t>
            </a:r>
            <a:r>
              <a:rPr lang="en-IN" sz="1400" b="1" dirty="0" err="1">
                <a:solidFill>
                  <a:srgbClr val="000000"/>
                </a:solidFill>
                <a:latin typeface="Times New Roman" panose="02020603050405020304" pitchFamily="18" charset="0"/>
                <a:cs typeface="Times New Roman" panose="02020603050405020304" pitchFamily="18" charset="0"/>
              </a:rPr>
              <a:t>Irani</a:t>
            </a:r>
            <a:r>
              <a:rPr lang="en-IN" sz="1400" b="1" dirty="0">
                <a:solidFill>
                  <a:srgbClr val="000000"/>
                </a:solidFill>
                <a:latin typeface="Times New Roman" panose="02020603050405020304" pitchFamily="18" charset="0"/>
                <a:cs typeface="Times New Roman" panose="02020603050405020304" pitchFamily="18" charset="0"/>
              </a:rPr>
              <a:t> - President API, Ortho &amp; Sports       </a:t>
            </a:r>
          </a:p>
          <a:p>
            <a:r>
              <a:rPr lang="en-IN" sz="1400" b="1" dirty="0">
                <a:solidFill>
                  <a:srgbClr val="000000"/>
                </a:solidFill>
                <a:latin typeface="Times New Roman" panose="02020603050405020304" pitchFamily="18" charset="0"/>
                <a:cs typeface="Times New Roman" panose="02020603050405020304" pitchFamily="18" charset="0"/>
              </a:rPr>
              <a:t>           Medicine</a:t>
            </a:r>
          </a:p>
          <a:p>
            <a:r>
              <a:rPr lang="en-IN" sz="1400" b="1" dirty="0">
                <a:solidFill>
                  <a:srgbClr val="000000"/>
                </a:solidFill>
                <a:latin typeface="Times New Roman" panose="02020603050405020304" pitchFamily="18" charset="0"/>
                <a:cs typeface="Times New Roman" panose="02020603050405020304" pitchFamily="18" charset="0"/>
              </a:rPr>
              <a:t>           </a:t>
            </a:r>
            <a:r>
              <a:rPr lang="en-IN" sz="1400" dirty="0">
                <a:solidFill>
                  <a:srgbClr val="000000"/>
                </a:solidFill>
                <a:latin typeface="Times New Roman" panose="02020603050405020304" pitchFamily="18" charset="0"/>
                <a:cs typeface="Times New Roman" panose="02020603050405020304" pitchFamily="18" charset="0"/>
              </a:rPr>
              <a:t>Former Physiotherapist of Indian Cricket Team (12 years)          </a:t>
            </a:r>
          </a:p>
          <a:p>
            <a:r>
              <a:rPr lang="en-IN" sz="1400" dirty="0">
                <a:solidFill>
                  <a:srgbClr val="000000"/>
                </a:solidFill>
                <a:latin typeface="Times New Roman" panose="02020603050405020304" pitchFamily="18" charset="0"/>
                <a:cs typeface="Times New Roman" panose="02020603050405020304" pitchFamily="18" charset="0"/>
              </a:rPr>
              <a:t>           Email Id: </a:t>
            </a:r>
            <a:r>
              <a:rPr lang="en-IN" sz="1400" u="sng" dirty="0">
                <a:solidFill>
                  <a:srgbClr val="D40014"/>
                </a:solidFill>
                <a:latin typeface="Times New Roman" panose="02020603050405020304" pitchFamily="18" charset="0"/>
                <a:cs typeface="Times New Roman" panose="02020603050405020304" pitchFamily="18" charset="0"/>
                <a:hlinkClick r:id="rId3"/>
              </a:rPr>
              <a:t>dralirani@gmail.com</a:t>
            </a:r>
            <a:endParaRPr lang="en-IN" sz="1400" u="sng" dirty="0">
              <a:solidFill>
                <a:srgbClr val="D40014"/>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sz="1400" u="sng" dirty="0">
              <a:solidFill>
                <a:srgbClr val="D40014"/>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Business Development Executive </a:t>
            </a:r>
          </a:p>
          <a:p>
            <a:pPr marL="742950" lvl="1" indent="-285750">
              <a:buFont typeface="Arial" panose="020B0604020202020204" pitchFamily="34" charset="0"/>
              <a:buChar char="•"/>
            </a:pPr>
            <a:r>
              <a:rPr lang="en-IN" sz="1400" b="1" dirty="0" err="1">
                <a:solidFill>
                  <a:srgbClr val="000000"/>
                </a:solidFill>
                <a:latin typeface="Times New Roman" panose="02020603050405020304" pitchFamily="18" charset="0"/>
                <a:cs typeface="Times New Roman" panose="02020603050405020304" pitchFamily="18" charset="0"/>
              </a:rPr>
              <a:t>Hemangi</a:t>
            </a:r>
            <a:r>
              <a:rPr lang="en-IN" sz="1400" b="1" dirty="0">
                <a:solidFill>
                  <a:srgbClr val="000000"/>
                </a:solidFill>
                <a:latin typeface="Times New Roman" panose="02020603050405020304" pitchFamily="18" charset="0"/>
                <a:cs typeface="Times New Roman" panose="02020603050405020304" pitchFamily="18" charset="0"/>
              </a:rPr>
              <a:t> Saharan, Bachelor of Management Studies </a:t>
            </a:r>
          </a:p>
          <a:p>
            <a:pPr marL="742950" lvl="1" indent="-285750">
              <a:buFont typeface="Arial" panose="020B0604020202020204" pitchFamily="34" charset="0"/>
              <a:buChar char="•"/>
            </a:pPr>
            <a:r>
              <a:rPr lang="en-IN" sz="1400" dirty="0">
                <a:solidFill>
                  <a:srgbClr val="000000"/>
                </a:solidFill>
                <a:latin typeface="Times New Roman" panose="02020603050405020304" pitchFamily="18" charset="0"/>
                <a:cs typeface="Times New Roman" panose="02020603050405020304" pitchFamily="18" charset="0"/>
              </a:rPr>
              <a:t>HR College of Commerce &amp; Economics</a:t>
            </a:r>
          </a:p>
          <a:p>
            <a:pPr lvl="1"/>
            <a:endParaRPr lang="en-IN" sz="1400" b="1"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sz="1400" b="1"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3E3B9C5-4908-BA46-B14D-9D0EE9550A14}"/>
              </a:ext>
            </a:extLst>
          </p:cNvPr>
          <p:cNvSpPr txBox="1"/>
          <p:nvPr/>
        </p:nvSpPr>
        <p:spPr>
          <a:xfrm>
            <a:off x="5564567" y="354330"/>
            <a:ext cx="939103" cy="461665"/>
          </a:xfrm>
          <a:prstGeom prst="rect">
            <a:avLst/>
          </a:prstGeom>
          <a:noFill/>
        </p:spPr>
        <p:txBody>
          <a:bodyPr wrap="none" rtlCol="0">
            <a:spAutoFit/>
          </a:bodyPr>
          <a:lstStyle/>
          <a:p>
            <a:r>
              <a:rPr lang="en-US" sz="2400" b="1" dirty="0"/>
              <a:t>TEAM</a:t>
            </a:r>
          </a:p>
        </p:txBody>
      </p:sp>
    </p:spTree>
    <p:extLst>
      <p:ext uri="{BB962C8B-B14F-4D97-AF65-F5344CB8AC3E}">
        <p14:creationId xmlns:p14="http://schemas.microsoft.com/office/powerpoint/2010/main" val="256244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 Placeholder 5"/>
          <p:cNvSpPr txBox="1">
            <a:spLocks noGrp="1"/>
          </p:cNvSpPr>
          <p:nvPr>
            <p:ph type="sldNum" sz="quarter" idx="4294967295"/>
          </p:nvPr>
        </p:nvSpPr>
        <p:spPr>
          <a:xfrm>
            <a:off x="11960013" y="6464589"/>
            <a:ext cx="231983" cy="31720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457189" indent="-457189" algn="r">
              <a:spcBef>
                <a:spcPts val="267"/>
              </a:spcBef>
              <a:defRPr sz="1467">
                <a:solidFill>
                  <a:srgbClr val="404040"/>
                </a:solidFill>
              </a:defRPr>
            </a:lvl1pPr>
          </a:lstStyle>
          <a:p>
            <a:fld id="{86CB4B4D-7CA3-9044-876B-883B54F8677D}" type="slidenum">
              <a:rPr>
                <a:latin typeface="Times New Roman" panose="02020603050405020304" pitchFamily="18" charset="0"/>
                <a:cs typeface="Times New Roman" panose="02020603050405020304" pitchFamily="18" charset="0"/>
              </a:rPr>
              <a:t>3</a:t>
            </a:fld>
            <a:endParaRPr>
              <a:latin typeface="Times New Roman" panose="02020603050405020304" pitchFamily="18" charset="0"/>
              <a:cs typeface="Times New Roman" panose="02020603050405020304" pitchFamily="18" charset="0"/>
            </a:endParaRPr>
          </a:p>
        </p:txBody>
      </p:sp>
      <p:sp>
        <p:nvSpPr>
          <p:cNvPr id="244" name="Slide Number Placeholder 1"/>
          <p:cNvSpPr txBox="1"/>
          <p:nvPr/>
        </p:nvSpPr>
        <p:spPr>
          <a:xfrm>
            <a:off x="-9" y="5785385"/>
            <a:ext cx="12192005" cy="430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p>
            <a:pPr algn="ctr">
              <a:defRPr sz="2000" b="1"/>
            </a:pPr>
            <a:r>
              <a:rPr sz="2000" dirty="0">
                <a:latin typeface="Times New Roman" panose="02020603050405020304" pitchFamily="18" charset="0"/>
                <a:cs typeface="Times New Roman" panose="02020603050405020304" pitchFamily="18" charset="0"/>
              </a:rPr>
              <a:t>RECEPTOL</a:t>
            </a:r>
            <a:r>
              <a:rPr sz="2000" baseline="29333" dirty="0">
                <a:latin typeface="Times New Roman" panose="02020603050405020304" pitchFamily="18" charset="0"/>
                <a:cs typeface="Times New Roman" panose="02020603050405020304" pitchFamily="18" charset="0"/>
              </a:rPr>
              <a:t>®</a:t>
            </a:r>
            <a:r>
              <a:rPr sz="2000" dirty="0">
                <a:latin typeface="Times New Roman" panose="02020603050405020304" pitchFamily="18" charset="0"/>
                <a:cs typeface="Times New Roman" panose="02020603050405020304" pitchFamily="18" charset="0"/>
              </a:rPr>
              <a:t> fulfills unmet needs in diseases caused due to poor immunity.</a:t>
            </a:r>
          </a:p>
        </p:txBody>
      </p:sp>
      <p:pic>
        <p:nvPicPr>
          <p:cNvPr id="246" name="Picture 3" descr="Picture 3"/>
          <p:cNvPicPr>
            <a:picLocks noChangeAspect="1"/>
          </p:cNvPicPr>
          <p:nvPr/>
        </p:nvPicPr>
        <p:blipFill>
          <a:blip r:embed="rId2">
            <a:extLst/>
          </a:blip>
          <a:stretch>
            <a:fillRect/>
          </a:stretch>
        </p:blipFill>
        <p:spPr>
          <a:xfrm>
            <a:off x="8291184" y="1200499"/>
            <a:ext cx="3356647" cy="2302068"/>
          </a:xfrm>
          <a:prstGeom prst="rect">
            <a:avLst/>
          </a:prstGeom>
          <a:ln w="12700">
            <a:miter lim="400000"/>
          </a:ln>
        </p:spPr>
      </p:pic>
      <p:sp>
        <p:nvSpPr>
          <p:cNvPr id="247" name="TextBox 5"/>
          <p:cNvSpPr txBox="1"/>
          <p:nvPr/>
        </p:nvSpPr>
        <p:spPr>
          <a:xfrm>
            <a:off x="8392200" y="3491853"/>
            <a:ext cx="2701645" cy="430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a:spAutoFit/>
          </a:bodyPr>
          <a:lstStyle>
            <a:lvl1pPr algn="ctr">
              <a:defRPr b="1"/>
            </a:lvl1pPr>
          </a:lstStyle>
          <a:p>
            <a:r>
              <a:rPr lang="en-US" sz="2000" dirty="0">
                <a:latin typeface="Times New Roman" panose="02020603050405020304" pitchFamily="18" charset="0"/>
                <a:cs typeface="Times New Roman" panose="02020603050405020304" pitchFamily="18" charset="0"/>
              </a:rPr>
              <a:t>AIDS</a:t>
            </a:r>
            <a:r>
              <a:rPr sz="2000" dirty="0">
                <a:latin typeface="Times New Roman" panose="02020603050405020304" pitchFamily="18" charset="0"/>
                <a:cs typeface="Times New Roman" panose="02020603050405020304" pitchFamily="18" charset="0"/>
              </a:rPr>
              <a:t>, TB </a:t>
            </a:r>
          </a:p>
        </p:txBody>
      </p:sp>
      <p:sp>
        <p:nvSpPr>
          <p:cNvPr id="248" name="TextBox 7"/>
          <p:cNvSpPr txBox="1"/>
          <p:nvPr/>
        </p:nvSpPr>
        <p:spPr>
          <a:xfrm>
            <a:off x="4700414" y="4331676"/>
            <a:ext cx="2749038" cy="492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a:spAutoFit/>
          </a:bodyPr>
          <a:lstStyle>
            <a:lvl1pPr algn="ctr">
              <a:defRPr b="1"/>
            </a:lvl1pPr>
          </a:lstStyle>
          <a:p>
            <a:r>
              <a:rPr sz="2400" dirty="0">
                <a:latin typeface="Times New Roman" panose="02020603050405020304" pitchFamily="18" charset="0"/>
                <a:cs typeface="Times New Roman" panose="02020603050405020304" pitchFamily="18" charset="0"/>
              </a:rPr>
              <a:t>  </a:t>
            </a:r>
          </a:p>
        </p:txBody>
      </p:sp>
      <p:pic>
        <p:nvPicPr>
          <p:cNvPr id="249" name="Picture 14" descr="Picture 14"/>
          <p:cNvPicPr>
            <a:picLocks noChangeAspect="1"/>
          </p:cNvPicPr>
          <p:nvPr/>
        </p:nvPicPr>
        <p:blipFill>
          <a:blip r:embed="rId3">
            <a:extLst/>
          </a:blip>
          <a:stretch>
            <a:fillRect/>
          </a:stretch>
        </p:blipFill>
        <p:spPr>
          <a:xfrm>
            <a:off x="4474618" y="1188528"/>
            <a:ext cx="3150879" cy="2303325"/>
          </a:xfrm>
          <a:prstGeom prst="rect">
            <a:avLst/>
          </a:prstGeom>
          <a:ln w="12700">
            <a:miter lim="400000"/>
          </a:ln>
        </p:spPr>
      </p:pic>
      <p:sp>
        <p:nvSpPr>
          <p:cNvPr id="250" name="TextBox 16"/>
          <p:cNvSpPr txBox="1"/>
          <p:nvPr/>
        </p:nvSpPr>
        <p:spPr>
          <a:xfrm>
            <a:off x="745604" y="3497177"/>
            <a:ext cx="2844942" cy="430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a:spAutoFit/>
          </a:bodyPr>
          <a:lstStyle>
            <a:lvl1pPr algn="ctr">
              <a:defRPr b="1"/>
            </a:lvl1pPr>
          </a:lstStyle>
          <a:p>
            <a:r>
              <a:rPr sz="2000" dirty="0">
                <a:latin typeface="Times New Roman" panose="02020603050405020304" pitchFamily="18" charset="0"/>
                <a:cs typeface="Times New Roman" panose="02020603050405020304" pitchFamily="18" charset="0"/>
              </a:rPr>
              <a:t>Cancer</a:t>
            </a:r>
            <a:r>
              <a:rPr lang="en-US" sz="2000" dirty="0">
                <a:latin typeface="Times New Roman" panose="02020603050405020304" pitchFamily="18" charset="0"/>
                <a:cs typeface="Times New Roman" panose="02020603050405020304" pitchFamily="18" charset="0"/>
              </a:rPr>
              <a:t>, Allergy, SARS</a:t>
            </a:r>
            <a:endParaRPr sz="2000" dirty="0">
              <a:latin typeface="Times New Roman" panose="02020603050405020304" pitchFamily="18" charset="0"/>
              <a:cs typeface="Times New Roman" panose="02020603050405020304" pitchFamily="18" charset="0"/>
            </a:endParaRPr>
          </a:p>
        </p:txBody>
      </p:sp>
      <p:pic>
        <p:nvPicPr>
          <p:cNvPr id="251" name="Picture 9" descr="Picture 9"/>
          <p:cNvPicPr>
            <a:picLocks noChangeAspect="1"/>
          </p:cNvPicPr>
          <p:nvPr/>
        </p:nvPicPr>
        <p:blipFill>
          <a:blip r:embed="rId4">
            <a:extLst/>
          </a:blip>
          <a:stretch>
            <a:fillRect/>
          </a:stretch>
        </p:blipFill>
        <p:spPr>
          <a:xfrm>
            <a:off x="527219" y="1136883"/>
            <a:ext cx="3281712" cy="2302068"/>
          </a:xfrm>
          <a:prstGeom prst="rect">
            <a:avLst/>
          </a:prstGeom>
          <a:ln w="12700">
            <a:miter lim="400000"/>
          </a:ln>
        </p:spPr>
      </p:pic>
      <p:sp>
        <p:nvSpPr>
          <p:cNvPr id="252" name="Rectangle 10"/>
          <p:cNvSpPr txBox="1"/>
          <p:nvPr/>
        </p:nvSpPr>
        <p:spPr>
          <a:xfrm>
            <a:off x="8823673" y="6491248"/>
            <a:ext cx="2640845" cy="3488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7" tIns="60957" rIns="60957" bIns="60957">
            <a:spAutoFit/>
          </a:bodyPr>
          <a:lstStyle>
            <a:lvl1pPr>
              <a:defRPr sz="1100" b="1" i="1"/>
            </a:lvl1pPr>
          </a:lstStyle>
          <a:p>
            <a:r>
              <a:rPr sz="1467">
                <a:latin typeface="Times New Roman" panose="02020603050405020304" pitchFamily="18" charset="0"/>
                <a:cs typeface="Times New Roman" panose="02020603050405020304" pitchFamily="18" charset="0"/>
              </a:rPr>
              <a:t>Source :IPSOS &amp; Times studies </a:t>
            </a:r>
          </a:p>
        </p:txBody>
      </p:sp>
      <p:sp>
        <p:nvSpPr>
          <p:cNvPr id="253" name="TextBox 1"/>
          <p:cNvSpPr txBox="1"/>
          <p:nvPr/>
        </p:nvSpPr>
        <p:spPr>
          <a:xfrm>
            <a:off x="4135841" y="3475861"/>
            <a:ext cx="3920297" cy="430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a:spAutoFit/>
          </a:bodyPr>
          <a:lstStyle>
            <a:lvl1pPr algn="ctr">
              <a:defRPr b="1"/>
            </a:lvl1pPr>
          </a:lstStyle>
          <a:p>
            <a:r>
              <a:rPr lang="en-US" sz="2000" dirty="0">
                <a:latin typeface="Times New Roman" panose="02020603050405020304" pitchFamily="18" charset="0"/>
                <a:cs typeface="Times New Roman" panose="02020603050405020304" pitchFamily="18" charset="0"/>
              </a:rPr>
              <a:t>Coronavirus 2019-nCoV.</a:t>
            </a:r>
            <a:r>
              <a:rPr sz="2000" dirty="0">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91EA6DEF-C651-C741-B3D6-2086B3FD1D61}"/>
              </a:ext>
            </a:extLst>
          </p:cNvPr>
          <p:cNvSpPr/>
          <p:nvPr/>
        </p:nvSpPr>
        <p:spPr>
          <a:xfrm>
            <a:off x="6714529" y="4506257"/>
            <a:ext cx="219672"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a:t>
            </a:r>
          </a:p>
        </p:txBody>
      </p:sp>
      <p:sp>
        <p:nvSpPr>
          <p:cNvPr id="14" name="Title 2">
            <a:extLst>
              <a:ext uri="{FF2B5EF4-FFF2-40B4-BE49-F238E27FC236}">
                <a16:creationId xmlns:a16="http://schemas.microsoft.com/office/drawing/2014/main" id="{761B62A3-6F59-8944-B376-32A9124E1D16}"/>
              </a:ext>
            </a:extLst>
          </p:cNvPr>
          <p:cNvSpPr txBox="1"/>
          <p:nvPr/>
        </p:nvSpPr>
        <p:spPr>
          <a:xfrm>
            <a:off x="358233" y="372724"/>
            <a:ext cx="12463740" cy="1025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normAutofit/>
          </a:bodyPr>
          <a:lstStyle>
            <a:lvl1pPr>
              <a:defRPr sz="3100" b="1">
                <a:solidFill>
                  <a:srgbClr val="FFFFFF"/>
                </a:solidFill>
                <a:effectLst>
                  <a:outerShdw blurRad="50800" dist="38100" dir="2700000" rotWithShape="0">
                    <a:srgbClr val="000000">
                      <a:alpha val="21000"/>
                    </a:srgbClr>
                  </a:outerShdw>
                </a:effectLst>
              </a:defRPr>
            </a:lvl1pPr>
          </a:lstStyle>
          <a:p>
            <a:r>
              <a:rPr sz="2800" dirty="0">
                <a:solidFill>
                  <a:schemeClr val="tx1"/>
                </a:solidFill>
                <a:latin typeface="Times New Roman" panose="02020603050405020304" pitchFamily="18" charset="0"/>
                <a:cs typeface="Times New Roman" panose="02020603050405020304" pitchFamily="18" charset="0"/>
              </a:rPr>
              <a:t>Global Health </a:t>
            </a:r>
            <a:r>
              <a:rPr lang="en-US" sz="2800" dirty="0">
                <a:solidFill>
                  <a:schemeClr val="tx1"/>
                </a:solidFill>
                <a:latin typeface="Times New Roman" panose="02020603050405020304" pitchFamily="18" charset="0"/>
                <a:cs typeface="Times New Roman" panose="02020603050405020304" pitchFamily="18" charset="0"/>
              </a:rPr>
              <a:t>Problems</a:t>
            </a:r>
            <a:r>
              <a:rPr sz="2800" dirty="0">
                <a:solidFill>
                  <a:schemeClr val="tx1"/>
                </a:solidFill>
                <a:latin typeface="Times New Roman" panose="02020603050405020304" pitchFamily="18" charset="0"/>
                <a:cs typeface="Times New Roman" panose="02020603050405020304" pitchFamily="18" charset="0"/>
              </a:rPr>
              <a:t> – Millions suffer from </a:t>
            </a:r>
          </a:p>
        </p:txBody>
      </p:sp>
      <p:sp>
        <p:nvSpPr>
          <p:cNvPr id="3" name="Rectangle 2">
            <a:extLst>
              <a:ext uri="{FF2B5EF4-FFF2-40B4-BE49-F238E27FC236}">
                <a16:creationId xmlns:a16="http://schemas.microsoft.com/office/drawing/2014/main" id="{DFAD29F1-6A3E-204D-B8F4-0C7FD65E255E}"/>
              </a:ext>
            </a:extLst>
          </p:cNvPr>
          <p:cNvSpPr/>
          <p:nvPr/>
        </p:nvSpPr>
        <p:spPr>
          <a:xfrm>
            <a:off x="527217" y="4033069"/>
            <a:ext cx="11137543" cy="2031325"/>
          </a:xfrm>
          <a:prstGeom prst="rect">
            <a:avLst/>
          </a:prstGeom>
          <a:ln w="28575">
            <a:noFill/>
          </a:ln>
        </p:spPr>
        <p:txBody>
          <a:bodyPr wrap="square">
            <a:spAutoFit/>
          </a:bodyPr>
          <a:lstStyle/>
          <a:p>
            <a:pPr algn="ctr"/>
            <a:r>
              <a:rPr lang="en-US" sz="2000" b="1" dirty="0">
                <a:latin typeface="Times New Roman" panose="02020603050405020304" pitchFamily="18" charset="0"/>
                <a:cs typeface="Times New Roman" panose="02020603050405020304" pitchFamily="18" charset="0"/>
              </a:rPr>
              <a:t>INDIAN SOLUTION TO GLOBAL HEALTH PROBLEMS</a:t>
            </a:r>
          </a:p>
          <a:p>
            <a:pPr algn="ctr"/>
            <a:endParaRPr lang="en-US" sz="800" b="1" dirty="0">
              <a:latin typeface="Times New Roman" panose="02020603050405020304" pitchFamily="18" charset="0"/>
              <a:cs typeface="Times New Roman" panose="02020603050405020304" pitchFamily="18" charset="0"/>
            </a:endParaRPr>
          </a:p>
          <a:p>
            <a:pPr algn="ctr"/>
            <a:r>
              <a:rPr lang="en-US" sz="2200" dirty="0">
                <a:latin typeface="Times New Roman" panose="02020603050405020304" pitchFamily="18" charset="0"/>
                <a:cs typeface="Times New Roman" panose="02020603050405020304" pitchFamily="18" charset="0"/>
              </a:rPr>
              <a:t>What if there was a way to treat all immunity disorders via</a:t>
            </a:r>
          </a:p>
          <a:p>
            <a:pPr algn="ctr"/>
            <a:endParaRPr lang="en-US" sz="800" dirty="0">
              <a:latin typeface="Times New Roman" panose="02020603050405020304" pitchFamily="18" charset="0"/>
              <a:cs typeface="Times New Roman" panose="02020603050405020304" pitchFamily="18" charset="0"/>
            </a:endParaRPr>
          </a:p>
          <a:p>
            <a:pPr algn="ctr"/>
            <a:r>
              <a:rPr lang="en-US" sz="2200" dirty="0">
                <a:solidFill>
                  <a:srgbClr val="BD611F"/>
                </a:solidFill>
                <a:latin typeface="Times New Roman" panose="02020603050405020304" pitchFamily="18" charset="0"/>
                <a:cs typeface="Times New Roman" panose="02020603050405020304" pitchFamily="18" charset="0"/>
              </a:rPr>
              <a:t>RECEPTOL®, The New Immunity drug that not only builds body’s own immune system but also prevents Recurrent infections in Cancer, Auto immune &amp; AIDS patients</a:t>
            </a:r>
          </a:p>
          <a:p>
            <a:pPr algn="ctr"/>
            <a:endParaRPr lang="en-US" sz="2200" dirty="0">
              <a:solidFill>
                <a:srgbClr val="BD611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91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69C9F27-94D2-AA4C-A167-6E09A9DCD93E}"/>
              </a:ext>
            </a:extLst>
          </p:cNvPr>
          <p:cNvSpPr/>
          <p:nvPr/>
        </p:nvSpPr>
        <p:spPr>
          <a:xfrm>
            <a:off x="4554845" y="5690199"/>
            <a:ext cx="7336258" cy="63888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hidden="1">
            <a:extLst>
              <a:ext uri="{FF2B5EF4-FFF2-40B4-BE49-F238E27FC236}">
                <a16:creationId xmlns:a16="http://schemas.microsoft.com/office/drawing/2014/main" id="{D35D478E-25A6-476C-8AF5-119DAB0AC42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1" name="think-cell Slide" r:id="rId5" imgW="395" imgH="396" progId="TCLayout.ActiveDocument.1">
                  <p:embed/>
                </p:oleObj>
              </mc:Choice>
              <mc:Fallback>
                <p:oleObj name="think-cell Slide" r:id="rId5" imgW="395" imgH="396" progId="TCLayout.ActiveDocument.1">
                  <p:embed/>
                  <p:pic>
                    <p:nvPicPr>
                      <p:cNvPr id="6" name="Object 5" hidden="1">
                        <a:extLst>
                          <a:ext uri="{FF2B5EF4-FFF2-40B4-BE49-F238E27FC236}">
                            <a16:creationId xmlns:a16="http://schemas.microsoft.com/office/drawing/2014/main" id="{D35D478E-25A6-476C-8AF5-119DAB0AC4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050F3F0-4F13-4157-BA08-DB07C92FB51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FF485906-1B66-400F-BB0F-462FAD013875}"/>
              </a:ext>
            </a:extLst>
          </p:cNvPr>
          <p:cNvSpPr>
            <a:spLocks noGrp="1"/>
          </p:cNvSpPr>
          <p:nvPr>
            <p:ph type="title"/>
          </p:nvPr>
        </p:nvSpPr>
        <p:spPr>
          <a:xfrm>
            <a:off x="457200" y="594359"/>
            <a:ext cx="3200400" cy="1075415"/>
          </a:xfrm>
        </p:spPr>
        <p:txBody>
          <a:bodyPr anchor="t"/>
          <a:lstStyle/>
          <a:p>
            <a:r>
              <a:rPr lang="en-US" dirty="0"/>
              <a:t>A Brief History of RECEPTOL</a:t>
            </a:r>
            <a:r>
              <a:rPr lang="en-US" baseline="29333" dirty="0"/>
              <a:t>® </a:t>
            </a:r>
            <a:endParaRPr lang="en-US" dirty="0"/>
          </a:p>
        </p:txBody>
      </p:sp>
      <p:sp>
        <p:nvSpPr>
          <p:cNvPr id="3" name="Content Placeholder 2">
            <a:extLst>
              <a:ext uri="{FF2B5EF4-FFF2-40B4-BE49-F238E27FC236}">
                <a16:creationId xmlns:a16="http://schemas.microsoft.com/office/drawing/2014/main" id="{807CD172-F481-480F-82ED-9DAF450DA54F}"/>
              </a:ext>
            </a:extLst>
          </p:cNvPr>
          <p:cNvSpPr>
            <a:spLocks noGrp="1"/>
          </p:cNvSpPr>
          <p:nvPr>
            <p:ph idx="1"/>
          </p:nvPr>
        </p:nvSpPr>
        <p:spPr>
          <a:xfrm>
            <a:off x="4253948" y="594359"/>
            <a:ext cx="7623313" cy="5257800"/>
          </a:xfrm>
        </p:spPr>
        <p:txBody>
          <a:bodyPr>
            <a:normAutofit/>
          </a:bodyPr>
          <a:lstStyle/>
          <a:p>
            <a:pPr marL="228600" indent="-22860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RECEPTOL® is an innovative single solution to a majority of health problems, like AIDS, Swine Flue, SARS-Coronavirus related to poor Immunity as demonstrated by Global Studies on HIV Patients.</a:t>
            </a:r>
          </a:p>
          <a:p>
            <a:pPr marL="228600" indent="-22860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After 18 years of research, we have successfully isolated Nano peptides from bovine colostrum and conducted global clinical studies on 25,301 subjects suffering from AIDS, Swine Flue &amp; other communicable &amp; Immunity diseases. </a:t>
            </a:r>
          </a:p>
          <a:p>
            <a:pPr marL="228600" indent="-22860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RECEPTOL® helps people lead longer &amp; healthier lives by naturally building the body’s own immune system, thus aiding in the prevention for all communicable &amp; Immunity diseases, which can help current Global Pandemic. </a:t>
            </a:r>
          </a:p>
          <a:p>
            <a:pPr marL="228600" indent="-228600">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RECEPTOL® </a:t>
            </a:r>
            <a:r>
              <a:rPr lang="en-IN" sz="1600" dirty="0">
                <a:solidFill>
                  <a:schemeClr val="tx1"/>
                </a:solidFill>
                <a:latin typeface="Times New Roman" panose="02020603050405020304" pitchFamily="18" charset="0"/>
                <a:cs typeface="Times New Roman" panose="02020603050405020304" pitchFamily="18" charset="0"/>
              </a:rPr>
              <a:t>Active ingredients consist of Patented Nano – Informational Peptides extracted from mammalian colostrum via Ultra Nano filtration Technology having sequence id 1-8 </a:t>
            </a:r>
            <a:r>
              <a:rPr lang="en-IN" sz="1600" i="1" dirty="0">
                <a:solidFill>
                  <a:schemeClr val="tx1"/>
                </a:solidFill>
                <a:latin typeface="Times New Roman" panose="02020603050405020304" pitchFamily="18" charset="0"/>
                <a:cs typeface="Times New Roman" panose="02020603050405020304" pitchFamily="18" charset="0"/>
              </a:rPr>
              <a:t>( provided in the US Patent) </a:t>
            </a:r>
            <a:r>
              <a:rPr lang="en-IN" sz="1600" dirty="0">
                <a:solidFill>
                  <a:schemeClr val="tx1"/>
                </a:solidFill>
                <a:latin typeface="Times New Roman" panose="02020603050405020304" pitchFamily="18" charset="0"/>
                <a:cs typeface="Times New Roman" panose="02020603050405020304" pitchFamily="18" charset="0"/>
              </a:rPr>
              <a:t>&amp; Proline Rich Poly Peptides (PRPs) </a:t>
            </a:r>
          </a:p>
          <a:p>
            <a:pPr marL="228600" indent="-228600">
              <a:buFont typeface="Arial" panose="020B0604020202020204" pitchFamily="34" charset="0"/>
              <a:buChar char="•"/>
            </a:pPr>
            <a:r>
              <a:rPr lang="en-IN" sz="1600" dirty="0">
                <a:solidFill>
                  <a:schemeClr val="tx1"/>
                </a:solidFill>
                <a:latin typeface="Times New Roman" panose="02020603050405020304" pitchFamily="18" charset="0"/>
                <a:cs typeface="Times New Roman" panose="02020603050405020304" pitchFamily="18" charset="0"/>
              </a:rPr>
              <a:t>PRPs &amp; Radha-108 are a class of </a:t>
            </a:r>
            <a:r>
              <a:rPr lang="en-IN" sz="1600" dirty="0" err="1">
                <a:solidFill>
                  <a:schemeClr val="tx1"/>
                </a:solidFill>
                <a:latin typeface="Times New Roman" panose="02020603050405020304" pitchFamily="18" charset="0"/>
                <a:cs typeface="Times New Roman" panose="02020603050405020304" pitchFamily="18" charset="0"/>
              </a:rPr>
              <a:t>nano</a:t>
            </a:r>
            <a:r>
              <a:rPr lang="en-IN" sz="1600" dirty="0">
                <a:solidFill>
                  <a:schemeClr val="tx1"/>
                </a:solidFill>
                <a:latin typeface="Times New Roman" panose="02020603050405020304" pitchFamily="18" charset="0"/>
                <a:cs typeface="Times New Roman" panose="02020603050405020304" pitchFamily="18" charset="0"/>
              </a:rPr>
              <a:t> informational peptide consisting of oligo-ribonucleotide attached to a peptide molecule that act as immunity drug via immune-modulation and anti-viral vaccine like activity.</a:t>
            </a:r>
          </a:p>
          <a:p>
            <a:pPr marL="228600" indent="-228600">
              <a:buFont typeface="Arial" panose="020B0604020202020204" pitchFamily="34" charset="0"/>
              <a:buChar char="•"/>
            </a:pPr>
            <a:r>
              <a:rPr lang="en-IN" sz="1600" dirty="0">
                <a:solidFill>
                  <a:schemeClr val="tx1"/>
                </a:solidFill>
                <a:latin typeface="Times New Roman" panose="02020603050405020304" pitchFamily="18" charset="0"/>
                <a:cs typeface="Times New Roman" panose="02020603050405020304" pitchFamily="18" charset="0"/>
              </a:rPr>
              <a:t>Dosage - 3ml QDS via oral buccal spray (1 ml contains 0.03 gram of said Patented Nano Peptides) as successfully tested during global clinical studies. </a:t>
            </a:r>
          </a:p>
          <a:p>
            <a:pPr marL="228600" indent="-228600">
              <a:buFont typeface="Arial" panose="020B0604020202020204" pitchFamily="34" charset="0"/>
              <a:buChar char="•"/>
            </a:pPr>
            <a:endParaRPr lang="en-US" sz="1600" dirty="0">
              <a:solidFill>
                <a:schemeClr val="tx1"/>
              </a:solidFill>
            </a:endParaRPr>
          </a:p>
          <a:p>
            <a:pPr marL="228600" indent="-228600">
              <a:buFont typeface="Arial" panose="020B0604020202020204" pitchFamily="34" charset="0"/>
              <a:buChar char="•"/>
            </a:pPr>
            <a:endParaRPr lang="en-US" dirty="0"/>
          </a:p>
          <a:p>
            <a:endParaRPr lang="en-US" dirty="0"/>
          </a:p>
        </p:txBody>
      </p:sp>
      <p:sp>
        <p:nvSpPr>
          <p:cNvPr id="7" name="TextBox 3">
            <a:extLst>
              <a:ext uri="{FF2B5EF4-FFF2-40B4-BE49-F238E27FC236}">
                <a16:creationId xmlns:a16="http://schemas.microsoft.com/office/drawing/2014/main" id="{2E768DB8-0D81-4A71-B264-27959290F4B1}"/>
              </a:ext>
            </a:extLst>
          </p:cNvPr>
          <p:cNvSpPr txBox="1"/>
          <p:nvPr/>
        </p:nvSpPr>
        <p:spPr>
          <a:xfrm>
            <a:off x="1994574" y="2053796"/>
            <a:ext cx="1754466" cy="1026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a:spAutoFit/>
          </a:bodyPr>
          <a:lstStyle>
            <a:lvl1pPr>
              <a:defRPr sz="1100" b="1">
                <a:latin typeface="Times New Roman"/>
                <a:ea typeface="Times New Roman"/>
                <a:cs typeface="Times New Roman"/>
                <a:sym typeface="Times New Roman"/>
              </a:defRPr>
            </a:lvl1pPr>
          </a:lstStyle>
          <a:p>
            <a:r>
              <a:rPr sz="1467" dirty="0">
                <a:solidFill>
                  <a:schemeClr val="bg1"/>
                </a:solidFill>
              </a:rPr>
              <a:t>Dr. George Wald</a:t>
            </a:r>
            <a:endParaRPr lang="en-US" sz="1467" dirty="0">
              <a:solidFill>
                <a:schemeClr val="bg1"/>
              </a:solidFill>
            </a:endParaRPr>
          </a:p>
          <a:p>
            <a:pPr marL="228600" indent="-228600">
              <a:buFont typeface="Arial" panose="020B0604020202020204" pitchFamily="34" charset="0"/>
              <a:buChar char="•"/>
            </a:pPr>
            <a:r>
              <a:rPr lang="en-US" sz="1467" b="0" dirty="0">
                <a:solidFill>
                  <a:schemeClr val="bg1"/>
                </a:solidFill>
              </a:rPr>
              <a:t>2 Nobel Prizes</a:t>
            </a:r>
          </a:p>
          <a:p>
            <a:pPr marL="228600" indent="-228600">
              <a:buFont typeface="Arial" panose="020B0604020202020204" pitchFamily="34" charset="0"/>
              <a:buChar char="•"/>
            </a:pPr>
            <a:r>
              <a:rPr lang="en-US" sz="1467" b="0" dirty="0" err="1">
                <a:solidFill>
                  <a:schemeClr val="bg1"/>
                </a:solidFill>
              </a:rPr>
              <a:t>Vit</a:t>
            </a:r>
            <a:r>
              <a:rPr lang="en-US" sz="1467" b="0" dirty="0">
                <a:solidFill>
                  <a:schemeClr val="bg1"/>
                </a:solidFill>
              </a:rPr>
              <a:t> A Inventor</a:t>
            </a:r>
          </a:p>
          <a:p>
            <a:pPr marL="228600" indent="-228600">
              <a:buFont typeface="Arial" panose="020B0604020202020204" pitchFamily="34" charset="0"/>
              <a:buChar char="•"/>
            </a:pPr>
            <a:r>
              <a:rPr lang="en-US" sz="1467" b="0" dirty="0">
                <a:solidFill>
                  <a:schemeClr val="bg1"/>
                </a:solidFill>
              </a:rPr>
              <a:t>Biomix Advisor</a:t>
            </a:r>
            <a:endParaRPr sz="1467" b="0" dirty="0">
              <a:solidFill>
                <a:schemeClr val="bg1"/>
              </a:solidFill>
            </a:endParaRPr>
          </a:p>
        </p:txBody>
      </p:sp>
      <p:pic>
        <p:nvPicPr>
          <p:cNvPr id="8" name="Picture 4" descr="Picture 4">
            <a:extLst>
              <a:ext uri="{FF2B5EF4-FFF2-40B4-BE49-F238E27FC236}">
                <a16:creationId xmlns:a16="http://schemas.microsoft.com/office/drawing/2014/main" id="{1E502864-A3C4-4053-89C3-810CB539ADAC}"/>
              </a:ext>
            </a:extLst>
          </p:cNvPr>
          <p:cNvPicPr>
            <a:picLocks noChangeAspect="1"/>
          </p:cNvPicPr>
          <p:nvPr/>
        </p:nvPicPr>
        <p:blipFill>
          <a:blip r:embed="rId7">
            <a:extLst/>
          </a:blip>
          <a:stretch>
            <a:fillRect/>
          </a:stretch>
        </p:blipFill>
        <p:spPr>
          <a:xfrm>
            <a:off x="516272" y="3631197"/>
            <a:ext cx="1346698" cy="1444643"/>
          </a:xfrm>
          <a:prstGeom prst="rect">
            <a:avLst/>
          </a:prstGeom>
          <a:ln w="12700">
            <a:miter lim="400000"/>
          </a:ln>
        </p:spPr>
      </p:pic>
      <p:sp>
        <p:nvSpPr>
          <p:cNvPr id="9" name="TextBox 12">
            <a:extLst>
              <a:ext uri="{FF2B5EF4-FFF2-40B4-BE49-F238E27FC236}">
                <a16:creationId xmlns:a16="http://schemas.microsoft.com/office/drawing/2014/main" id="{1BD65DB2-F8EA-4661-BDCF-0D53ECC3F792}"/>
              </a:ext>
            </a:extLst>
          </p:cNvPr>
          <p:cNvSpPr txBox="1"/>
          <p:nvPr/>
        </p:nvSpPr>
        <p:spPr>
          <a:xfrm>
            <a:off x="1994574" y="3631197"/>
            <a:ext cx="1983066" cy="1929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a:spAutoFit/>
          </a:bodyPr>
          <a:lstStyle>
            <a:lvl1pPr algn="ctr">
              <a:defRPr sz="1100" b="1">
                <a:latin typeface="Times New Roman"/>
                <a:ea typeface="Times New Roman"/>
                <a:cs typeface="Times New Roman"/>
                <a:sym typeface="Times New Roman"/>
              </a:defRPr>
            </a:lvl1pPr>
          </a:lstStyle>
          <a:p>
            <a:pPr algn="l"/>
            <a:r>
              <a:rPr sz="1467" dirty="0">
                <a:solidFill>
                  <a:schemeClr val="bg1"/>
                </a:solidFill>
              </a:rPr>
              <a:t>Joseph </a:t>
            </a:r>
            <a:r>
              <a:rPr sz="1467" dirty="0" err="1">
                <a:solidFill>
                  <a:schemeClr val="bg1"/>
                </a:solidFill>
              </a:rPr>
              <a:t>Weizenbaum</a:t>
            </a:r>
            <a:endParaRPr lang="en-US" sz="1467" dirty="0">
              <a:solidFill>
                <a:schemeClr val="bg1"/>
              </a:solidFill>
            </a:endParaRPr>
          </a:p>
          <a:p>
            <a:pPr marL="228600" lvl="0" indent="-228600" algn="l">
              <a:buFont typeface="Arial" panose="020B0604020202020204" pitchFamily="34" charset="0"/>
              <a:buChar char="•"/>
            </a:pPr>
            <a:r>
              <a:rPr lang="en-US" sz="1467" b="0" dirty="0">
                <a:solidFill>
                  <a:schemeClr val="bg1"/>
                </a:solidFill>
                <a:latin typeface="Calibri" panose="020F0502020204030204"/>
                <a:ea typeface="+mn-ea"/>
                <a:cs typeface="+mn-cs"/>
              </a:rPr>
              <a:t>Father of AI</a:t>
            </a:r>
          </a:p>
          <a:p>
            <a:pPr marL="228600" lvl="0" indent="-228600" algn="l">
              <a:buFont typeface="Arial" panose="020B0604020202020204" pitchFamily="34" charset="0"/>
              <a:buChar char="•"/>
            </a:pPr>
            <a:r>
              <a:rPr lang="en-US" sz="1467" b="0" dirty="0">
                <a:solidFill>
                  <a:schemeClr val="bg1"/>
                </a:solidFill>
                <a:latin typeface="Calibri" panose="020F0502020204030204"/>
                <a:ea typeface="+mn-ea"/>
                <a:cs typeface="+mn-cs"/>
              </a:rPr>
              <a:t>Inventor of 1</a:t>
            </a:r>
            <a:r>
              <a:rPr lang="en-US" sz="1467" b="0" baseline="30000" dirty="0">
                <a:solidFill>
                  <a:schemeClr val="bg1"/>
                </a:solidFill>
                <a:latin typeface="Calibri" panose="020F0502020204030204"/>
                <a:ea typeface="+mn-ea"/>
                <a:cs typeface="+mn-cs"/>
              </a:rPr>
              <a:t>st</a:t>
            </a:r>
            <a:r>
              <a:rPr lang="en-US" sz="1467" b="0" dirty="0">
                <a:solidFill>
                  <a:schemeClr val="bg1"/>
                </a:solidFill>
                <a:latin typeface="Calibri" panose="020F0502020204030204"/>
                <a:ea typeface="+mn-ea"/>
                <a:cs typeface="+mn-cs"/>
              </a:rPr>
              <a:t> Robot</a:t>
            </a:r>
          </a:p>
          <a:p>
            <a:pPr marL="228600" indent="-228600" algn="l">
              <a:buFont typeface="Arial" panose="020B0604020202020204" pitchFamily="34" charset="0"/>
              <a:buChar char="•"/>
            </a:pPr>
            <a:r>
              <a:rPr lang="en-US" sz="1467" b="0" dirty="0">
                <a:solidFill>
                  <a:schemeClr val="bg1"/>
                </a:solidFill>
              </a:rPr>
              <a:t>Biomix Advisor</a:t>
            </a:r>
          </a:p>
          <a:p>
            <a:pPr marL="228600" lvl="0" indent="-228600" algn="l">
              <a:buFont typeface="Arial" panose="020B0604020202020204" pitchFamily="34" charset="0"/>
              <a:buChar char="•"/>
            </a:pPr>
            <a:endParaRPr lang="en-US" sz="1467" b="0" dirty="0">
              <a:solidFill>
                <a:srgbClr val="000000"/>
              </a:solidFill>
              <a:latin typeface="Calibri" panose="020F0502020204030204"/>
              <a:ea typeface="+mn-ea"/>
              <a:cs typeface="+mn-cs"/>
            </a:endParaRPr>
          </a:p>
          <a:p>
            <a:pPr marL="228600" lvl="0" indent="-228600" algn="l">
              <a:buFont typeface="Arial" panose="020B0604020202020204" pitchFamily="34" charset="0"/>
              <a:buChar char="•"/>
            </a:pPr>
            <a:endParaRPr lang="en-US" sz="1467" b="0" dirty="0">
              <a:solidFill>
                <a:srgbClr val="000000"/>
              </a:solidFill>
              <a:latin typeface="Calibri" panose="020F0502020204030204"/>
              <a:ea typeface="+mn-ea"/>
              <a:cs typeface="+mn-cs"/>
            </a:endParaRPr>
          </a:p>
          <a:p>
            <a:pPr lvl="0" algn="l"/>
            <a:endParaRPr lang="en-US" sz="1467" b="0" dirty="0">
              <a:solidFill>
                <a:srgbClr val="000000"/>
              </a:solidFill>
              <a:latin typeface="Calibri" panose="020F0502020204030204"/>
              <a:ea typeface="+mn-ea"/>
              <a:cs typeface="+mn-cs"/>
            </a:endParaRPr>
          </a:p>
          <a:p>
            <a:pPr algn="l"/>
            <a:endParaRPr sz="1467" dirty="0"/>
          </a:p>
        </p:txBody>
      </p:sp>
      <p:pic>
        <p:nvPicPr>
          <p:cNvPr id="10" name="Picture 8" descr="Picture 8">
            <a:extLst>
              <a:ext uri="{FF2B5EF4-FFF2-40B4-BE49-F238E27FC236}">
                <a16:creationId xmlns:a16="http://schemas.microsoft.com/office/drawing/2014/main" id="{DD523317-F78D-40E7-B15F-56A471CF30A8}"/>
              </a:ext>
            </a:extLst>
          </p:cNvPr>
          <p:cNvPicPr>
            <a:picLocks noChangeAspect="1"/>
          </p:cNvPicPr>
          <p:nvPr/>
        </p:nvPicPr>
        <p:blipFill>
          <a:blip r:embed="rId8">
            <a:extLst/>
          </a:blip>
          <a:stretch>
            <a:fillRect/>
          </a:stretch>
        </p:blipFill>
        <p:spPr>
          <a:xfrm>
            <a:off x="534163" y="5183749"/>
            <a:ext cx="1310915" cy="1476062"/>
          </a:xfrm>
          <a:prstGeom prst="rect">
            <a:avLst/>
          </a:prstGeom>
          <a:ln w="12700">
            <a:miter lim="400000"/>
          </a:ln>
        </p:spPr>
      </p:pic>
      <p:sp>
        <p:nvSpPr>
          <p:cNvPr id="11" name="TextBox 15">
            <a:extLst>
              <a:ext uri="{FF2B5EF4-FFF2-40B4-BE49-F238E27FC236}">
                <a16:creationId xmlns:a16="http://schemas.microsoft.com/office/drawing/2014/main" id="{E3C7535A-1BEB-467E-9BFC-FC007930B38F}"/>
              </a:ext>
            </a:extLst>
          </p:cNvPr>
          <p:cNvSpPr txBox="1"/>
          <p:nvPr/>
        </p:nvSpPr>
        <p:spPr>
          <a:xfrm>
            <a:off x="1994574" y="5183749"/>
            <a:ext cx="1983066" cy="1477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a:spAutoFit/>
          </a:bodyPr>
          <a:lstStyle>
            <a:lvl1pPr>
              <a:defRPr sz="1100" b="1">
                <a:latin typeface="Times New Roman"/>
                <a:ea typeface="Times New Roman"/>
                <a:cs typeface="Times New Roman"/>
                <a:sym typeface="Times New Roman"/>
              </a:defRPr>
            </a:lvl1pPr>
          </a:lstStyle>
          <a:p>
            <a:r>
              <a:rPr sz="1467" dirty="0">
                <a:solidFill>
                  <a:schemeClr val="bg1"/>
                </a:solidFill>
              </a:rPr>
              <a:t>Dr. Pawan Saharan</a:t>
            </a:r>
            <a:endParaRPr lang="en-US" sz="1467" dirty="0">
              <a:solidFill>
                <a:schemeClr val="bg1"/>
              </a:solidFill>
            </a:endParaRPr>
          </a:p>
          <a:p>
            <a:pPr marL="228600" lvl="0" indent="-228600">
              <a:buFont typeface="Arial" panose="020B0604020202020204" pitchFamily="34" charset="0"/>
              <a:buChar char="•"/>
            </a:pPr>
            <a:r>
              <a:rPr lang="en-US" sz="1467" b="0" dirty="0">
                <a:solidFill>
                  <a:schemeClr val="bg1"/>
                </a:solidFill>
                <a:latin typeface="Calibri" panose="020F0502020204030204"/>
              </a:rPr>
              <a:t>Biomix Founder</a:t>
            </a:r>
          </a:p>
          <a:p>
            <a:pPr marL="228600" lvl="0" indent="-228600">
              <a:buFont typeface="Arial" panose="020B0604020202020204" pitchFamily="34" charset="0"/>
              <a:buChar char="•"/>
            </a:pPr>
            <a:r>
              <a:rPr lang="en-US" sz="1467" b="0" dirty="0">
                <a:solidFill>
                  <a:schemeClr val="bg1"/>
                </a:solidFill>
                <a:latin typeface="Calibri" panose="020F0502020204030204"/>
              </a:rPr>
              <a:t>Inventor:RECEOT0L </a:t>
            </a:r>
          </a:p>
          <a:p>
            <a:pPr marL="228600" lvl="0" indent="-228600">
              <a:buFont typeface="Arial" panose="020B0604020202020204" pitchFamily="34" charset="0"/>
              <a:buChar char="•"/>
            </a:pPr>
            <a:r>
              <a:rPr lang="en-US" sz="1467" b="0" dirty="0">
                <a:solidFill>
                  <a:schemeClr val="bg1"/>
                </a:solidFill>
                <a:latin typeface="Calibri" panose="020F0502020204030204"/>
              </a:rPr>
              <a:t>Patent holder for 58 Disease Resolution</a:t>
            </a:r>
          </a:p>
          <a:p>
            <a:endParaRPr sz="1467" dirty="0"/>
          </a:p>
        </p:txBody>
      </p:sp>
      <p:pic>
        <p:nvPicPr>
          <p:cNvPr id="12" name="Picture 10" descr="Picture 10">
            <a:extLst>
              <a:ext uri="{FF2B5EF4-FFF2-40B4-BE49-F238E27FC236}">
                <a16:creationId xmlns:a16="http://schemas.microsoft.com/office/drawing/2014/main" id="{BD47077F-F5FB-477C-9631-3E971101EB4F}"/>
              </a:ext>
            </a:extLst>
          </p:cNvPr>
          <p:cNvPicPr>
            <a:picLocks noChangeAspect="1"/>
          </p:cNvPicPr>
          <p:nvPr/>
        </p:nvPicPr>
        <p:blipFill>
          <a:blip r:embed="rId9">
            <a:extLst/>
          </a:blip>
          <a:srcRect t="5793" r="25737" b="33595"/>
          <a:stretch>
            <a:fillRect/>
          </a:stretch>
        </p:blipFill>
        <p:spPr>
          <a:xfrm>
            <a:off x="546170" y="2078645"/>
            <a:ext cx="1316800" cy="1444643"/>
          </a:xfrm>
          <a:prstGeom prst="rect">
            <a:avLst/>
          </a:prstGeom>
          <a:ln w="12700">
            <a:miter lim="400000"/>
          </a:ln>
        </p:spPr>
      </p:pic>
      <p:sp>
        <p:nvSpPr>
          <p:cNvPr id="4" name="TextBox 3">
            <a:extLst>
              <a:ext uri="{FF2B5EF4-FFF2-40B4-BE49-F238E27FC236}">
                <a16:creationId xmlns:a16="http://schemas.microsoft.com/office/drawing/2014/main" id="{1AB46B6C-40FB-6040-A6D8-12E33A4228A8}"/>
              </a:ext>
            </a:extLst>
          </p:cNvPr>
          <p:cNvSpPr txBox="1"/>
          <p:nvPr/>
        </p:nvSpPr>
        <p:spPr>
          <a:xfrm>
            <a:off x="4253948" y="5720693"/>
            <a:ext cx="7938052" cy="1138773"/>
          </a:xfrm>
          <a:prstGeom prst="rect">
            <a:avLst/>
          </a:prstGeom>
          <a:noFill/>
        </p:spPr>
        <p:txBody>
          <a:bodyPr wrap="square" rtlCol="0">
            <a:spAutoFit/>
          </a:bodyPr>
          <a:lstStyle/>
          <a:p>
            <a:pPr algn="ctr"/>
            <a:r>
              <a:rPr lang="en-IN" sz="1600" b="1" dirty="0"/>
              <a:t>The ‘Biggest’ thing in Healthcare Industry, just may be the ‘Smallest’ thing – </a:t>
            </a:r>
          </a:p>
          <a:p>
            <a:pPr algn="ctr"/>
            <a:r>
              <a:rPr lang="en-IN" sz="1600" b="1" dirty="0"/>
              <a:t> Radha 108 Nano-peptides saving Billions from communicable infections</a:t>
            </a:r>
          </a:p>
          <a:p>
            <a:pPr algn="ctr"/>
            <a:endParaRPr lang="en-US" b="1" dirty="0">
              <a:solidFill>
                <a:schemeClr val="tx1">
                  <a:lumMod val="75000"/>
                  <a:lumOff val="25000"/>
                </a:schemeClr>
              </a:solidFill>
            </a:endParaRPr>
          </a:p>
          <a:p>
            <a:pPr algn="ctr"/>
            <a:endParaRPr lang="en-US" dirty="0"/>
          </a:p>
        </p:txBody>
      </p:sp>
    </p:spTree>
    <p:extLst>
      <p:ext uri="{BB962C8B-B14F-4D97-AF65-F5344CB8AC3E}">
        <p14:creationId xmlns:p14="http://schemas.microsoft.com/office/powerpoint/2010/main" val="142236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B725B8-B765-394C-B97E-9E89E4D684D2}"/>
              </a:ext>
            </a:extLst>
          </p:cNvPr>
          <p:cNvPicPr>
            <a:picLocks noChangeAspect="1"/>
          </p:cNvPicPr>
          <p:nvPr/>
        </p:nvPicPr>
        <p:blipFill>
          <a:blip r:embed="rId2">
            <a:alphaModFix amt="20000"/>
            <a:extLst>
              <a:ext uri="{BEBA8EAE-BF5A-486C-A8C5-ECC9F3942E4B}">
                <a14:imgProps xmlns:a14="http://schemas.microsoft.com/office/drawing/2010/main">
                  <a14:imgLayer>
                    <a14:imgEffect>
                      <a14:backgroundRemoval t="0" b="99721" l="10000" r="90000"/>
                    </a14:imgEffect>
                  </a14:imgLayer>
                </a14:imgProps>
              </a:ext>
            </a:extLst>
          </a:blip>
          <a:stretch>
            <a:fillRect/>
          </a:stretch>
        </p:blipFill>
        <p:spPr>
          <a:xfrm>
            <a:off x="1975584" y="1434643"/>
            <a:ext cx="8128000" cy="4546600"/>
          </a:xfrm>
          <a:prstGeom prst="rect">
            <a:avLst/>
          </a:prstGeom>
        </p:spPr>
      </p:pic>
      <p:sp>
        <p:nvSpPr>
          <p:cNvPr id="2" name="Title 1">
            <a:extLst>
              <a:ext uri="{FF2B5EF4-FFF2-40B4-BE49-F238E27FC236}">
                <a16:creationId xmlns:a16="http://schemas.microsoft.com/office/drawing/2014/main" id="{30EBE895-01E6-984A-BC3F-4A79948FF7A3}"/>
              </a:ext>
            </a:extLst>
          </p:cNvPr>
          <p:cNvSpPr txBox="1">
            <a:spLocks/>
          </p:cNvSpPr>
          <p:nvPr/>
        </p:nvSpPr>
        <p:spPr>
          <a:xfrm>
            <a:off x="744740" y="572920"/>
            <a:ext cx="9587980" cy="407459"/>
          </a:xfrm>
          <a:prstGeom prst="rect">
            <a:avLst/>
          </a:prstGeom>
          <a:ln>
            <a:solidFill>
              <a:schemeClr val="tx1"/>
            </a:solidFill>
          </a:ln>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b="1" dirty="0"/>
              <a:t>RECEPTOL</a:t>
            </a:r>
            <a:r>
              <a:rPr lang="en-US" sz="2800" b="1" baseline="29333" dirty="0"/>
              <a:t>® </a:t>
            </a:r>
            <a:r>
              <a:rPr lang="en-IN" sz="2800" b="1" dirty="0">
                <a:solidFill>
                  <a:schemeClr val="tx1"/>
                </a:solidFill>
              </a:rPr>
              <a:t> oral spray for Corona virus treatment and prevention</a:t>
            </a:r>
          </a:p>
        </p:txBody>
      </p:sp>
      <p:sp>
        <p:nvSpPr>
          <p:cNvPr id="3" name="Rectangle 2">
            <a:extLst>
              <a:ext uri="{FF2B5EF4-FFF2-40B4-BE49-F238E27FC236}">
                <a16:creationId xmlns:a16="http://schemas.microsoft.com/office/drawing/2014/main" id="{A630708E-0B78-7845-AB32-CFCFCF201BA6}"/>
              </a:ext>
            </a:extLst>
          </p:cNvPr>
          <p:cNvSpPr/>
          <p:nvPr/>
        </p:nvSpPr>
        <p:spPr>
          <a:xfrm>
            <a:off x="744740" y="1103173"/>
            <a:ext cx="10338228" cy="6401753"/>
          </a:xfrm>
          <a:prstGeom prst="rect">
            <a:avLst/>
          </a:prstGeom>
        </p:spPr>
        <p:txBody>
          <a:bodyPr wrap="square">
            <a:spAutoFit/>
          </a:bodyPr>
          <a:lstStyle/>
          <a:p>
            <a:r>
              <a:rPr lang="en-IN" dirty="0"/>
              <a:t> </a:t>
            </a:r>
          </a:p>
          <a:p>
            <a:r>
              <a:rPr lang="en-IN" sz="1600" dirty="0">
                <a:latin typeface="Times New Roman" panose="02020603050405020304" pitchFamily="18" charset="0"/>
                <a:cs typeface="Times New Roman" panose="02020603050405020304" pitchFamily="18" charset="0"/>
              </a:rPr>
              <a:t>A new coronavirus, declared as Global Health Emergency by WHO, 2019-nCoV was first identified in Wuhan, the capital of China's Hubei province, after people developed SARS like pneumonia. The incubation period (time from exposure to the development of symptoms) of the virus is 2-10 days and can be contagious during this time. Symptoms include fever, coughing, and breathing difficulties. Without a clear cause of 2019-nCoV, treatments with existing vaccines is not effective.</a:t>
            </a:r>
          </a:p>
          <a:p>
            <a:r>
              <a:rPr lang="en-IN" sz="1600" dirty="0">
                <a:latin typeface="Times New Roman" panose="02020603050405020304" pitchFamily="18" charset="0"/>
                <a:cs typeface="Times New Roman" panose="02020603050405020304" pitchFamily="18" charset="0"/>
              </a:rPr>
              <a:t> </a:t>
            </a:r>
          </a:p>
          <a:p>
            <a:r>
              <a:rPr lang="en-IN" sz="1600" dirty="0">
                <a:latin typeface="Times New Roman" panose="02020603050405020304" pitchFamily="18" charset="0"/>
                <a:cs typeface="Times New Roman" panose="02020603050405020304" pitchFamily="18" charset="0"/>
              </a:rPr>
              <a:t>The Receptol® oral spray, Globally Patented (USA Patent # US 9,249,188 B2) is a new Immunity Drug (NID) providing mode of action in a vaccine like manner with active immunity, can be used for treatment and as preventive vaccine in dealing with current 2019-nCoV epidemic.</a:t>
            </a:r>
          </a:p>
          <a:p>
            <a:r>
              <a:rPr lang="en-IN" sz="1600" dirty="0">
                <a:latin typeface="Times New Roman" panose="02020603050405020304" pitchFamily="18" charset="0"/>
                <a:cs typeface="Times New Roman" panose="02020603050405020304" pitchFamily="18" charset="0"/>
              </a:rPr>
              <a:t> </a:t>
            </a:r>
          </a:p>
          <a:p>
            <a:r>
              <a:rPr lang="en-IN" sz="1600" dirty="0">
                <a:latin typeface="Times New Roman" panose="02020603050405020304" pitchFamily="18" charset="0"/>
                <a:cs typeface="Times New Roman" panose="02020603050405020304" pitchFamily="18" charset="0"/>
              </a:rPr>
              <a:t>Receptol® consists of cell to cell communicator Nano informational peptides (Radha108) &amp; proline-Rich Polypeptides (PRPs) from colostrum, Mother’s 1st milk after the birth of the child or calf.</a:t>
            </a:r>
          </a:p>
          <a:p>
            <a:r>
              <a:rPr lang="en-IN" sz="1600" dirty="0">
                <a:latin typeface="Times New Roman" panose="02020603050405020304" pitchFamily="18" charset="0"/>
                <a:cs typeface="Times New Roman" panose="02020603050405020304" pitchFamily="18" charset="0"/>
              </a:rPr>
              <a:t> </a:t>
            </a:r>
          </a:p>
          <a:p>
            <a:r>
              <a:rPr lang="en-IN" sz="1600" dirty="0">
                <a:latin typeface="Times New Roman" panose="02020603050405020304" pitchFamily="18" charset="0"/>
                <a:cs typeface="Times New Roman" panose="02020603050405020304" pitchFamily="18" charset="0"/>
              </a:rPr>
              <a:t>RADHA108 series has shown to dock on glycoprotein receptor on the cell surface and thus closing doors and windows for viral entry into the cell surface &amp; immune cells in particular.</a:t>
            </a:r>
          </a:p>
          <a:p>
            <a:r>
              <a:rPr lang="en-IN" sz="1600" dirty="0">
                <a:latin typeface="Times New Roman" panose="02020603050405020304" pitchFamily="18" charset="0"/>
                <a:cs typeface="Times New Roman" panose="02020603050405020304" pitchFamily="18" charset="0"/>
              </a:rPr>
              <a:t> </a:t>
            </a:r>
          </a:p>
          <a:p>
            <a:r>
              <a:rPr lang="en-IN" sz="1600" dirty="0">
                <a:latin typeface="Times New Roman" panose="02020603050405020304" pitchFamily="18" charset="0"/>
                <a:cs typeface="Times New Roman" panose="02020603050405020304" pitchFamily="18" charset="0"/>
              </a:rPr>
              <a:t>The S-protein/receptor interaction is the primary determinant for a coronavirus to infect a host species and also governs the tissue tropism of the virus. Receptol </a:t>
            </a:r>
            <a:r>
              <a:rPr lang="en-IN" sz="1600" dirty="0" err="1">
                <a:latin typeface="Times New Roman" panose="02020603050405020304" pitchFamily="18" charset="0"/>
                <a:cs typeface="Times New Roman" panose="02020603050405020304" pitchFamily="18" charset="0"/>
              </a:rPr>
              <a:t>nanopeptides</a:t>
            </a:r>
            <a:r>
              <a:rPr lang="en-IN" sz="1600" dirty="0">
                <a:latin typeface="Times New Roman" panose="02020603050405020304" pitchFamily="18" charset="0"/>
                <a:cs typeface="Times New Roman" panose="02020603050405020304" pitchFamily="18" charset="0"/>
              </a:rPr>
              <a:t> can block the attachment of S protein like In case of well-studied mode of action in treatment of retrovirus infection such as HIV and Swine flue. </a:t>
            </a:r>
          </a:p>
          <a:p>
            <a:r>
              <a:rPr lang="en-IN" sz="1600" dirty="0">
                <a:latin typeface="Times New Roman" panose="02020603050405020304" pitchFamily="18" charset="0"/>
                <a:cs typeface="Times New Roman" panose="02020603050405020304" pitchFamily="18" charset="0"/>
              </a:rPr>
              <a:t> </a:t>
            </a:r>
          </a:p>
          <a:p>
            <a:r>
              <a:rPr lang="en-IN" sz="1600" dirty="0">
                <a:latin typeface="Times New Roman" panose="02020603050405020304" pitchFamily="18" charset="0"/>
                <a:cs typeface="Times New Roman" panose="02020603050405020304" pitchFamily="18" charset="0"/>
              </a:rPr>
              <a:t> </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 </a:t>
            </a:r>
          </a:p>
          <a:p>
            <a:endParaRPr lang="en-US" dirty="0"/>
          </a:p>
          <a:p>
            <a:r>
              <a:rPr lang="en-US" dirty="0"/>
              <a:t> </a:t>
            </a:r>
          </a:p>
        </p:txBody>
      </p:sp>
    </p:spTree>
    <p:extLst>
      <p:ext uri="{BB962C8B-B14F-4D97-AF65-F5344CB8AC3E}">
        <p14:creationId xmlns:p14="http://schemas.microsoft.com/office/powerpoint/2010/main" val="262789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Picture 5">
            <a:extLst>
              <a:ext uri="{FF2B5EF4-FFF2-40B4-BE49-F238E27FC236}">
                <a16:creationId xmlns:a16="http://schemas.microsoft.com/office/drawing/2014/main" id="{2C1C3675-48EE-8F43-ACE3-2F6109B5E2AF}"/>
              </a:ext>
            </a:extLst>
          </p:cNvPr>
          <p:cNvPicPr>
            <a:picLocks noChangeAspect="1"/>
          </p:cNvPicPr>
          <p:nvPr/>
        </p:nvPicPr>
        <p:blipFill>
          <a:blip r:embed="rId2">
            <a:extLst/>
          </a:blip>
          <a:stretch>
            <a:fillRect/>
          </a:stretch>
        </p:blipFill>
        <p:spPr>
          <a:xfrm>
            <a:off x="4177275" y="3438362"/>
            <a:ext cx="4039271" cy="2600565"/>
          </a:xfrm>
          <a:prstGeom prst="rect">
            <a:avLst/>
          </a:prstGeom>
          <a:ln w="12700">
            <a:miter lim="400000"/>
          </a:ln>
        </p:spPr>
      </p:pic>
      <p:pic>
        <p:nvPicPr>
          <p:cNvPr id="6" name="Picture 8" descr="Picture 8">
            <a:extLst>
              <a:ext uri="{FF2B5EF4-FFF2-40B4-BE49-F238E27FC236}">
                <a16:creationId xmlns:a16="http://schemas.microsoft.com/office/drawing/2014/main" id="{359AB8F8-C283-AA42-ADB6-4531768959CE}"/>
              </a:ext>
            </a:extLst>
          </p:cNvPr>
          <p:cNvPicPr>
            <a:picLocks noChangeAspect="1"/>
          </p:cNvPicPr>
          <p:nvPr/>
        </p:nvPicPr>
        <p:blipFill>
          <a:blip r:embed="rId3">
            <a:extLst/>
          </a:blip>
          <a:stretch>
            <a:fillRect/>
          </a:stretch>
        </p:blipFill>
        <p:spPr>
          <a:xfrm>
            <a:off x="4701175" y="1607583"/>
            <a:ext cx="2360300" cy="1447739"/>
          </a:xfrm>
          <a:prstGeom prst="rect">
            <a:avLst/>
          </a:prstGeom>
          <a:ln w="12700">
            <a:miter lim="400000"/>
          </a:ln>
        </p:spPr>
      </p:pic>
      <p:sp>
        <p:nvSpPr>
          <p:cNvPr id="8" name="Rectangle 20">
            <a:extLst>
              <a:ext uri="{FF2B5EF4-FFF2-40B4-BE49-F238E27FC236}">
                <a16:creationId xmlns:a16="http://schemas.microsoft.com/office/drawing/2014/main" id="{4FD439C9-78F9-5243-9D6C-59F855852279}"/>
              </a:ext>
            </a:extLst>
          </p:cNvPr>
          <p:cNvSpPr txBox="1"/>
          <p:nvPr/>
        </p:nvSpPr>
        <p:spPr>
          <a:xfrm>
            <a:off x="2188390" y="1477673"/>
            <a:ext cx="2452827" cy="1169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1200" b="1">
                <a:solidFill>
                  <a:srgbClr val="FF0000"/>
                </a:solidFill>
                <a:latin typeface="+mn-lt"/>
                <a:ea typeface="+mn-ea"/>
                <a:cs typeface="+mn-cs"/>
                <a:sym typeface="Helvetica"/>
              </a:defRPr>
            </a:lvl1pPr>
          </a:lstStyle>
          <a:p>
            <a:r>
              <a:rPr lang="en-US" sz="1400" dirty="0"/>
              <a:t>RECEPTOL</a:t>
            </a:r>
            <a:r>
              <a:rPr lang="en-US" sz="1400" baseline="29333" dirty="0"/>
              <a:t>® </a:t>
            </a:r>
            <a:r>
              <a:rPr lang="en-IN" sz="1400" kern="0" dirty="0">
                <a:solidFill>
                  <a:srgbClr val="000000"/>
                </a:solidFill>
                <a:latin typeface="Times New Roman Regular" panose="02020603050405020304" pitchFamily="18" charset="0"/>
                <a:cs typeface="Times New Roman Regular" panose="02020603050405020304" pitchFamily="18" charset="0"/>
              </a:rPr>
              <a:t>Radha108</a:t>
            </a:r>
            <a:r>
              <a:rPr lang="en-US" sz="1400" kern="0" dirty="0">
                <a:solidFill>
                  <a:schemeClr val="tx1"/>
                </a:solidFill>
                <a:latin typeface="Times New Roman Regular" panose="02020603050405020304" pitchFamily="18" charset="0"/>
                <a:cs typeface="Times New Roman Regular" panose="02020603050405020304" pitchFamily="18" charset="0"/>
              </a:rPr>
              <a:t> &amp; </a:t>
            </a:r>
            <a:r>
              <a:rPr sz="1400" dirty="0">
                <a:solidFill>
                  <a:schemeClr val="tx1"/>
                </a:solidFill>
                <a:latin typeface="Times New Roman Regular" panose="02020603050405020304" pitchFamily="18" charset="0"/>
                <a:cs typeface="Times New Roman Regular" panose="02020603050405020304" pitchFamily="18" charset="0"/>
              </a:rPr>
              <a:t>PRP</a:t>
            </a:r>
            <a:r>
              <a:rPr lang="en-US" sz="1400" dirty="0">
                <a:solidFill>
                  <a:schemeClr val="tx1"/>
                </a:solidFill>
                <a:latin typeface="Times New Roman Regular" panose="02020603050405020304" pitchFamily="18" charset="0"/>
                <a:cs typeface="Times New Roman Regular" panose="02020603050405020304" pitchFamily="18" charset="0"/>
              </a:rPr>
              <a:t> Nano-info peptides</a:t>
            </a:r>
            <a:r>
              <a:rPr sz="1400" dirty="0">
                <a:solidFill>
                  <a:schemeClr val="tx1"/>
                </a:solidFill>
                <a:latin typeface="Times New Roman Regular" panose="02020603050405020304" pitchFamily="18" charset="0"/>
                <a:cs typeface="Times New Roman Regular" panose="02020603050405020304" pitchFamily="18" charset="0"/>
              </a:rPr>
              <a:t> get absorbed in the blood through buccal mucosa and crosses </a:t>
            </a:r>
            <a:r>
              <a:rPr lang="en-US" sz="1400" dirty="0">
                <a:solidFill>
                  <a:schemeClr val="tx1"/>
                </a:solidFill>
                <a:latin typeface="Times New Roman Regular" panose="02020603050405020304" pitchFamily="18" charset="0"/>
                <a:cs typeface="Times New Roman Regular" panose="02020603050405020304" pitchFamily="18" charset="0"/>
              </a:rPr>
              <a:t>the Blood Brain Barrier (BBB)</a:t>
            </a:r>
            <a:endParaRPr sz="1400" dirty="0">
              <a:solidFill>
                <a:schemeClr val="tx1"/>
              </a:solidFill>
              <a:latin typeface="Times New Roman Regular" panose="02020603050405020304" pitchFamily="18" charset="0"/>
              <a:cs typeface="Times New Roman Regular" panose="02020603050405020304" pitchFamily="18" charset="0"/>
            </a:endParaRPr>
          </a:p>
        </p:txBody>
      </p:sp>
      <p:sp>
        <p:nvSpPr>
          <p:cNvPr id="9" name="Straight Arrow Connector 22">
            <a:extLst>
              <a:ext uri="{FF2B5EF4-FFF2-40B4-BE49-F238E27FC236}">
                <a16:creationId xmlns:a16="http://schemas.microsoft.com/office/drawing/2014/main" id="{7CD75242-84A3-704B-9BA4-90C882993FD5}"/>
              </a:ext>
            </a:extLst>
          </p:cNvPr>
          <p:cNvSpPr/>
          <p:nvPr/>
        </p:nvSpPr>
        <p:spPr>
          <a:xfrm flipV="1">
            <a:off x="2663679" y="2684738"/>
            <a:ext cx="1513596" cy="5210"/>
          </a:xfrm>
          <a:prstGeom prst="line">
            <a:avLst/>
          </a:prstGeom>
          <a:ln w="25400">
            <a:solidFill>
              <a:schemeClr val="tx1"/>
            </a:solidFill>
            <a:tailEnd type="triangle"/>
          </a:ln>
        </p:spPr>
        <p:txBody>
          <a:bodyPr lIns="45718" tIns="45718" rIns="45718" bIns="45718"/>
          <a:lstStyle/>
          <a:p>
            <a:pPr>
              <a:defRPr>
                <a:latin typeface="+mn-lt"/>
                <a:ea typeface="+mn-ea"/>
                <a:cs typeface="+mn-cs"/>
                <a:sym typeface="Helvetica"/>
              </a:defRPr>
            </a:pPr>
            <a:endParaRPr dirty="0">
              <a:latin typeface="Times New Roman Regular" panose="02020603050405020304" pitchFamily="18" charset="0"/>
              <a:cs typeface="Times New Roman Regular" panose="02020603050405020304" pitchFamily="18" charset="0"/>
            </a:endParaRPr>
          </a:p>
        </p:txBody>
      </p:sp>
      <p:sp>
        <p:nvSpPr>
          <p:cNvPr id="10" name="Rectangle 25">
            <a:extLst>
              <a:ext uri="{FF2B5EF4-FFF2-40B4-BE49-F238E27FC236}">
                <a16:creationId xmlns:a16="http://schemas.microsoft.com/office/drawing/2014/main" id="{7D5E8C9B-9748-4348-BAF9-E43DC4E640C9}"/>
              </a:ext>
            </a:extLst>
          </p:cNvPr>
          <p:cNvSpPr txBox="1"/>
          <p:nvPr/>
        </p:nvSpPr>
        <p:spPr>
          <a:xfrm>
            <a:off x="487546" y="3864781"/>
            <a:ext cx="3401688" cy="255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lvl="0" defTabSz="457200" hangingPunct="0">
              <a:buSzPct val="100000"/>
              <a:buFontTx/>
              <a:buChar char="▪"/>
              <a:defRPr sz="1200" b="1">
                <a:latin typeface="+mn-lt"/>
                <a:ea typeface="+mn-ea"/>
                <a:cs typeface="+mn-cs"/>
                <a:sym typeface="Helvetica"/>
              </a:defRPr>
            </a:pPr>
            <a:r>
              <a:rPr sz="1400" dirty="0">
                <a:latin typeface="Times New Roman Regular" panose="02020603050405020304" pitchFamily="18" charset="0"/>
                <a:cs typeface="Times New Roman Regular" panose="02020603050405020304" pitchFamily="18" charset="0"/>
              </a:rPr>
              <a:t> </a:t>
            </a:r>
            <a:r>
              <a:rPr lang="en-IN" sz="1400" kern="0" dirty="0">
                <a:solidFill>
                  <a:srgbClr val="000000"/>
                </a:solidFill>
                <a:latin typeface="Times New Roman Regular" panose="02020603050405020304" pitchFamily="18" charset="0"/>
                <a:cs typeface="Times New Roman Regular" panose="02020603050405020304" pitchFamily="18" charset="0"/>
                <a:sym typeface="Helvetica"/>
              </a:rPr>
              <a:t>Radha108 (PRP) promotes differentiation of B cells, differentiation &amp; maturation of macrophages and monocytes.</a:t>
            </a:r>
          </a:p>
          <a:p>
            <a:pPr>
              <a:buSzPct val="100000"/>
              <a:buFont typeface="Helvetica"/>
              <a:buChar char="➢"/>
              <a:defRPr sz="1200" b="1">
                <a:latin typeface="+mn-lt"/>
                <a:ea typeface="+mn-ea"/>
                <a:cs typeface="+mn-cs"/>
                <a:sym typeface="Helvetica"/>
              </a:defRPr>
            </a:pPr>
            <a:endParaRPr sz="1000" dirty="0">
              <a:latin typeface="Times New Roman Regular" panose="02020603050405020304" pitchFamily="18" charset="0"/>
              <a:cs typeface="Times New Roman Regular" panose="02020603050405020304" pitchFamily="18" charset="0"/>
            </a:endParaRPr>
          </a:p>
          <a:p>
            <a:pPr>
              <a:buSzPct val="100000"/>
              <a:buChar char="▪"/>
              <a:defRPr sz="1200" b="1">
                <a:latin typeface="+mn-lt"/>
                <a:ea typeface="+mn-ea"/>
                <a:cs typeface="+mn-cs"/>
                <a:sym typeface="Helvetica"/>
              </a:defRPr>
            </a:pPr>
            <a:r>
              <a:rPr sz="1400" dirty="0">
                <a:latin typeface="Times New Roman Regular" panose="02020603050405020304" pitchFamily="18" charset="0"/>
                <a:cs typeface="Times New Roman Regular" panose="02020603050405020304" pitchFamily="18" charset="0"/>
              </a:rPr>
              <a:t> Activates natural killer (NK) cells, cytotoxic cells of the innate immune system</a:t>
            </a:r>
            <a:r>
              <a:rPr lang="en-US" sz="1400" dirty="0">
                <a:latin typeface="Times New Roman Regular" panose="02020603050405020304" pitchFamily="18" charset="0"/>
                <a:cs typeface="Times New Roman Regular" panose="02020603050405020304" pitchFamily="18" charset="0"/>
              </a:rPr>
              <a:t>.</a:t>
            </a:r>
            <a:endParaRPr sz="1400" dirty="0">
              <a:latin typeface="Times New Roman Regular" panose="02020603050405020304" pitchFamily="18" charset="0"/>
              <a:cs typeface="Times New Roman Regular" panose="02020603050405020304" pitchFamily="18" charset="0"/>
            </a:endParaRPr>
          </a:p>
          <a:p>
            <a:pPr>
              <a:buSzPct val="100000"/>
              <a:buFont typeface="Helvetica"/>
              <a:buChar char="➢"/>
              <a:defRPr sz="1200" b="1">
                <a:solidFill>
                  <a:srgbClr val="FF2600"/>
                </a:solidFill>
                <a:latin typeface="+mn-lt"/>
                <a:ea typeface="+mn-ea"/>
                <a:cs typeface="+mn-cs"/>
                <a:sym typeface="Helvetica"/>
              </a:defRPr>
            </a:pPr>
            <a:endParaRPr sz="1000" dirty="0">
              <a:latin typeface="Times New Roman Regular" panose="02020603050405020304" pitchFamily="18" charset="0"/>
              <a:cs typeface="Times New Roman Regular" panose="02020603050405020304" pitchFamily="18" charset="0"/>
            </a:endParaRPr>
          </a:p>
          <a:p>
            <a:pPr>
              <a:buSzPct val="100000"/>
              <a:buChar char="▪"/>
              <a:defRPr sz="1200" b="1">
                <a:latin typeface="+mn-lt"/>
                <a:ea typeface="+mn-ea"/>
                <a:cs typeface="+mn-cs"/>
                <a:sym typeface="Helvetica"/>
              </a:defRPr>
            </a:pPr>
            <a:r>
              <a:rPr sz="1400" dirty="0">
                <a:latin typeface="Times New Roman Regular" panose="02020603050405020304" pitchFamily="18" charset="0"/>
                <a:cs typeface="Times New Roman Regular" panose="02020603050405020304" pitchFamily="18" charset="0"/>
              </a:rPr>
              <a:t> Mitigates cell fusion and docks on HIV</a:t>
            </a:r>
            <a:r>
              <a:rPr lang="en-US" sz="1400" dirty="0">
                <a:latin typeface="Times New Roman Regular" panose="02020603050405020304" pitchFamily="18" charset="0"/>
                <a:cs typeface="Times New Roman Regular" panose="02020603050405020304" pitchFamily="18" charset="0"/>
              </a:rPr>
              <a:t> </a:t>
            </a:r>
            <a:r>
              <a:rPr sz="1400" dirty="0">
                <a:latin typeface="Times New Roman Regular" panose="02020603050405020304" pitchFamily="18" charset="0"/>
                <a:cs typeface="Times New Roman Regular" panose="02020603050405020304" pitchFamily="18" charset="0"/>
              </a:rPr>
              <a:t>glycoprotein like Gp120, 180,160 and 41 mimicking receptor on the cell surface closing entry of viruses</a:t>
            </a:r>
            <a:r>
              <a:rPr lang="en-US" sz="1400" dirty="0">
                <a:latin typeface="Times New Roman Regular" panose="02020603050405020304" pitchFamily="18" charset="0"/>
                <a:cs typeface="Times New Roman Regular" panose="02020603050405020304" pitchFamily="18" charset="0"/>
              </a:rPr>
              <a:t> that can be true for coronavirus Spike (S) protein </a:t>
            </a:r>
            <a:r>
              <a:rPr lang="en-US" sz="1400" dirty="0" err="1">
                <a:latin typeface="Times New Roman Regular" panose="02020603050405020304" pitchFamily="18" charset="0"/>
                <a:cs typeface="Times New Roman Regular" panose="02020603050405020304" pitchFamily="18" charset="0"/>
              </a:rPr>
              <a:t>aswell</a:t>
            </a:r>
            <a:r>
              <a:rPr lang="en-US" sz="1400" dirty="0">
                <a:latin typeface="Times New Roman Regular" panose="02020603050405020304" pitchFamily="18" charset="0"/>
                <a:cs typeface="Times New Roman Regular" panose="02020603050405020304" pitchFamily="18" charset="0"/>
              </a:rPr>
              <a:t> </a:t>
            </a:r>
            <a:r>
              <a:rPr dirty="0">
                <a:solidFill>
                  <a:srgbClr val="0433FF"/>
                </a:solidFill>
                <a:latin typeface="Times New Roman Regular" panose="02020603050405020304" pitchFamily="18" charset="0"/>
                <a:cs typeface="Times New Roman Regular" panose="02020603050405020304" pitchFamily="18" charset="0"/>
              </a:rPr>
              <a:t>.</a:t>
            </a:r>
          </a:p>
        </p:txBody>
      </p:sp>
      <p:sp>
        <p:nvSpPr>
          <p:cNvPr id="11" name="Straight Arrow Connector 23">
            <a:extLst>
              <a:ext uri="{FF2B5EF4-FFF2-40B4-BE49-F238E27FC236}">
                <a16:creationId xmlns:a16="http://schemas.microsoft.com/office/drawing/2014/main" id="{BDB79B31-9511-7944-A6F5-6A82DF20E143}"/>
              </a:ext>
            </a:extLst>
          </p:cNvPr>
          <p:cNvSpPr/>
          <p:nvPr/>
        </p:nvSpPr>
        <p:spPr>
          <a:xfrm flipH="1">
            <a:off x="7781820" y="3149205"/>
            <a:ext cx="752997" cy="715576"/>
          </a:xfrm>
          <a:prstGeom prst="line">
            <a:avLst/>
          </a:prstGeom>
          <a:ln w="25400">
            <a:solidFill>
              <a:srgbClr val="000000"/>
            </a:solidFill>
            <a:tailEnd type="triangle"/>
          </a:ln>
        </p:spPr>
        <p:txBody>
          <a:bodyPr lIns="45718" tIns="45718" rIns="45718" bIns="45718"/>
          <a:lstStyle/>
          <a:p>
            <a:pPr>
              <a:defRPr>
                <a:latin typeface="+mn-lt"/>
                <a:ea typeface="+mn-ea"/>
                <a:cs typeface="+mn-cs"/>
                <a:sym typeface="Helvetica"/>
              </a:defRPr>
            </a:pPr>
            <a:endParaRPr dirty="0">
              <a:latin typeface="Times New Roman Regular" panose="02020603050405020304" pitchFamily="18" charset="0"/>
              <a:cs typeface="Times New Roman Regular" panose="02020603050405020304" pitchFamily="18" charset="0"/>
            </a:endParaRPr>
          </a:p>
        </p:txBody>
      </p:sp>
      <p:pic>
        <p:nvPicPr>
          <p:cNvPr id="12" name="Picture 10" descr="Picture 10">
            <a:extLst>
              <a:ext uri="{FF2B5EF4-FFF2-40B4-BE49-F238E27FC236}">
                <a16:creationId xmlns:a16="http://schemas.microsoft.com/office/drawing/2014/main" id="{B848DE9A-EAF5-B443-8190-A9225E88AA88}"/>
              </a:ext>
            </a:extLst>
          </p:cNvPr>
          <p:cNvPicPr>
            <a:picLocks noChangeAspect="1"/>
          </p:cNvPicPr>
          <p:nvPr/>
        </p:nvPicPr>
        <p:blipFill rotWithShape="1">
          <a:blip r:embed="rId4">
            <a:extLst/>
          </a:blip>
          <a:srcRect l="3659" t="6018" r="6082" b="4541"/>
          <a:stretch/>
        </p:blipFill>
        <p:spPr>
          <a:xfrm>
            <a:off x="7923659" y="1186543"/>
            <a:ext cx="4137712" cy="1962662"/>
          </a:xfrm>
          <a:prstGeom prst="rect">
            <a:avLst/>
          </a:prstGeom>
          <a:ln w="12700">
            <a:noFill/>
            <a:miter lim="400000"/>
          </a:ln>
        </p:spPr>
      </p:pic>
      <p:pic>
        <p:nvPicPr>
          <p:cNvPr id="13" name="Picture 12">
            <a:extLst>
              <a:ext uri="{FF2B5EF4-FFF2-40B4-BE49-F238E27FC236}">
                <a16:creationId xmlns:a16="http://schemas.microsoft.com/office/drawing/2014/main" id="{2E206AC2-CFFB-BF43-A59E-3D5D5A9B9CCA}"/>
              </a:ext>
            </a:extLst>
          </p:cNvPr>
          <p:cNvPicPr>
            <a:picLocks noChangeAspect="1"/>
          </p:cNvPicPr>
          <p:nvPr/>
        </p:nvPicPr>
        <p:blipFill>
          <a:blip r:embed="rId5"/>
          <a:stretch>
            <a:fillRect/>
          </a:stretch>
        </p:blipFill>
        <p:spPr>
          <a:xfrm>
            <a:off x="389552" y="1561071"/>
            <a:ext cx="1557584" cy="1665252"/>
          </a:xfrm>
          <a:prstGeom prst="rect">
            <a:avLst/>
          </a:prstGeom>
        </p:spPr>
      </p:pic>
      <p:sp>
        <p:nvSpPr>
          <p:cNvPr id="14" name="Straight Arrow Connector 22">
            <a:extLst>
              <a:ext uri="{FF2B5EF4-FFF2-40B4-BE49-F238E27FC236}">
                <a16:creationId xmlns:a16="http://schemas.microsoft.com/office/drawing/2014/main" id="{11110F67-A63A-F745-9AF0-0BD3355E3D1E}"/>
              </a:ext>
            </a:extLst>
          </p:cNvPr>
          <p:cNvSpPr/>
          <p:nvPr/>
        </p:nvSpPr>
        <p:spPr>
          <a:xfrm>
            <a:off x="7222573" y="2268364"/>
            <a:ext cx="701086" cy="4176"/>
          </a:xfrm>
          <a:prstGeom prst="line">
            <a:avLst/>
          </a:prstGeom>
          <a:ln w="25400">
            <a:solidFill>
              <a:schemeClr val="tx1"/>
            </a:solidFill>
            <a:tailEnd type="triangle"/>
          </a:ln>
        </p:spPr>
        <p:txBody>
          <a:bodyPr lIns="45718" tIns="45718" rIns="45718" bIns="45718"/>
          <a:lstStyle/>
          <a:p>
            <a:pPr>
              <a:defRPr>
                <a:latin typeface="+mn-lt"/>
                <a:ea typeface="+mn-ea"/>
                <a:cs typeface="+mn-cs"/>
                <a:sym typeface="Helvetica"/>
              </a:defRPr>
            </a:pPr>
            <a:endParaRPr dirty="0">
              <a:latin typeface="Times New Roman Regular" panose="02020603050405020304" pitchFamily="18" charset="0"/>
              <a:cs typeface="Times New Roman Regular" panose="02020603050405020304" pitchFamily="18" charset="0"/>
            </a:endParaRPr>
          </a:p>
        </p:txBody>
      </p:sp>
      <p:sp>
        <p:nvSpPr>
          <p:cNvPr id="15" name="TextBox 14">
            <a:extLst>
              <a:ext uri="{FF2B5EF4-FFF2-40B4-BE49-F238E27FC236}">
                <a16:creationId xmlns:a16="http://schemas.microsoft.com/office/drawing/2014/main" id="{D788BEE1-09EF-FF4F-9C6B-02717429137A}"/>
              </a:ext>
            </a:extLst>
          </p:cNvPr>
          <p:cNvSpPr txBox="1"/>
          <p:nvPr/>
        </p:nvSpPr>
        <p:spPr>
          <a:xfrm>
            <a:off x="8534817" y="3864781"/>
            <a:ext cx="3263063" cy="2523768"/>
          </a:xfrm>
          <a:prstGeom prst="rect">
            <a:avLst/>
          </a:prstGeom>
          <a:noFill/>
        </p:spPr>
        <p:txBody>
          <a:bodyPr wrap="square" rtlCol="0">
            <a:spAutoFit/>
          </a:bodyPr>
          <a:lstStyle/>
          <a:p>
            <a:pPr algn="just">
              <a:buSzPct val="100000"/>
              <a:buChar char="▪"/>
              <a:defRPr sz="1200" b="1">
                <a:latin typeface="+mn-lt"/>
                <a:ea typeface="+mn-ea"/>
                <a:cs typeface="+mn-cs"/>
                <a:sym typeface="Helvetica"/>
              </a:defRPr>
            </a:pPr>
            <a:r>
              <a:rPr lang="en-IN" sz="1400" dirty="0">
                <a:latin typeface="Times New Roman Regular" panose="02020603050405020304" pitchFamily="18" charset="0"/>
                <a:cs typeface="Times New Roman Regular" panose="02020603050405020304" pitchFamily="18" charset="0"/>
              </a:rPr>
              <a:t>Stimulates production of cytokines </a:t>
            </a:r>
          </a:p>
          <a:p>
            <a:pPr algn="just">
              <a:defRPr sz="1200" b="1">
                <a:latin typeface="+mn-lt"/>
                <a:ea typeface="+mn-ea"/>
                <a:cs typeface="+mn-cs"/>
                <a:sym typeface="Helvetica"/>
              </a:defRPr>
            </a:pPr>
            <a:r>
              <a:rPr lang="en-IN" sz="1400" dirty="0">
                <a:latin typeface="Times New Roman Regular" panose="02020603050405020304" pitchFamily="18" charset="0"/>
                <a:cs typeface="Times New Roman Regular" panose="02020603050405020304" pitchFamily="18" charset="0"/>
              </a:rPr>
              <a:t>  :IL-1 to IL-11, TNF-</a:t>
            </a:r>
            <a:r>
              <a:rPr lang="el-GR" sz="1400" dirty="0">
                <a:latin typeface="Times New Roman Regular" panose="02020603050405020304" pitchFamily="18" charset="0"/>
                <a:cs typeface="Times New Roman Regular" panose="02020603050405020304" pitchFamily="18" charset="0"/>
              </a:rPr>
              <a:t>α, </a:t>
            </a:r>
            <a:r>
              <a:rPr lang="en-IN" sz="1400" dirty="0">
                <a:latin typeface="Times New Roman Regular" panose="02020603050405020304" pitchFamily="18" charset="0"/>
                <a:cs typeface="Times New Roman Regular" panose="02020603050405020304" pitchFamily="18" charset="0"/>
              </a:rPr>
              <a:t>INF–</a:t>
            </a:r>
            <a:r>
              <a:rPr lang="el-GR" sz="1400" dirty="0">
                <a:latin typeface="Times New Roman Regular" panose="02020603050405020304" pitchFamily="18" charset="0"/>
                <a:cs typeface="Times New Roman Regular" panose="02020603050405020304" pitchFamily="18" charset="0"/>
              </a:rPr>
              <a:t>γ.</a:t>
            </a:r>
          </a:p>
          <a:p>
            <a:pPr algn="just">
              <a:buSzPct val="100000"/>
              <a:buFont typeface="Helvetica"/>
              <a:buChar char="➢"/>
              <a:defRPr sz="1200" b="1">
                <a:solidFill>
                  <a:srgbClr val="008F00"/>
                </a:solidFill>
                <a:latin typeface="+mn-lt"/>
                <a:ea typeface="+mn-ea"/>
                <a:cs typeface="+mn-cs"/>
                <a:sym typeface="Helvetica"/>
              </a:defRPr>
            </a:pPr>
            <a:endParaRPr lang="el-GR" sz="1400" dirty="0">
              <a:latin typeface="Times New Roman Regular" panose="02020603050405020304" pitchFamily="18" charset="0"/>
              <a:cs typeface="Times New Roman Regular" panose="02020603050405020304" pitchFamily="18" charset="0"/>
            </a:endParaRPr>
          </a:p>
          <a:p>
            <a:pPr>
              <a:buSzPct val="100000"/>
              <a:buChar char="▪"/>
              <a:defRPr sz="1200" b="1">
                <a:latin typeface="+mn-lt"/>
                <a:ea typeface="+mn-ea"/>
                <a:cs typeface="+mn-cs"/>
                <a:sym typeface="Helvetica"/>
              </a:defRPr>
            </a:pPr>
            <a:r>
              <a:rPr lang="el-GR" sz="1400" dirty="0">
                <a:latin typeface="Times New Roman Regular" panose="02020603050405020304" pitchFamily="18" charset="0"/>
                <a:cs typeface="Times New Roman Regular" panose="02020603050405020304" pitchFamily="18" charset="0"/>
              </a:rPr>
              <a:t> </a:t>
            </a:r>
            <a:r>
              <a:rPr lang="en-IN" sz="1400" dirty="0">
                <a:latin typeface="Times New Roman Regular" panose="02020603050405020304" pitchFamily="18" charset="0"/>
                <a:cs typeface="Times New Roman Regular" panose="02020603050405020304" pitchFamily="18" charset="0"/>
              </a:rPr>
              <a:t>Stimulates the maturation of immature thymocytes into either helper or suppressor T cells</a:t>
            </a:r>
          </a:p>
          <a:p>
            <a:pPr>
              <a:buSzPct val="100000"/>
              <a:buFont typeface="Helvetica"/>
              <a:buChar char="➢"/>
              <a:defRPr sz="1200" b="1">
                <a:solidFill>
                  <a:srgbClr val="FF2600"/>
                </a:solidFill>
                <a:latin typeface="+mn-lt"/>
                <a:ea typeface="+mn-ea"/>
                <a:cs typeface="+mn-cs"/>
                <a:sym typeface="Helvetica"/>
              </a:defRPr>
            </a:pPr>
            <a:endParaRPr lang="en-IN" sz="1400" dirty="0">
              <a:latin typeface="Times New Roman Regular" panose="02020603050405020304" pitchFamily="18" charset="0"/>
              <a:cs typeface="Times New Roman Regular" panose="02020603050405020304" pitchFamily="18" charset="0"/>
            </a:endParaRPr>
          </a:p>
          <a:p>
            <a:pPr lvl="0" algn="just" defTabSz="457200" hangingPunct="0">
              <a:buSzPct val="100000"/>
              <a:buFontTx/>
              <a:buChar char="▪"/>
              <a:defRPr sz="1200" b="1">
                <a:latin typeface="+mn-lt"/>
                <a:ea typeface="+mn-ea"/>
                <a:cs typeface="+mn-cs"/>
                <a:sym typeface="Helvetica"/>
              </a:defRPr>
            </a:pPr>
            <a:r>
              <a:rPr lang="en-IN" sz="1400" dirty="0">
                <a:latin typeface="Times New Roman Regular" panose="02020603050405020304" pitchFamily="18" charset="0"/>
                <a:cs typeface="Times New Roman Regular" panose="02020603050405020304" pitchFamily="18" charset="0"/>
              </a:rPr>
              <a:t> </a:t>
            </a:r>
            <a:r>
              <a:rPr lang="en-IN" sz="1400" b="1" kern="0" dirty="0">
                <a:solidFill>
                  <a:srgbClr val="000000"/>
                </a:solidFill>
                <a:latin typeface="Times New Roman Regular" panose="02020603050405020304" pitchFamily="18" charset="0"/>
                <a:cs typeface="Times New Roman Regular" panose="02020603050405020304" pitchFamily="18" charset="0"/>
                <a:sym typeface="Helvetica"/>
              </a:rPr>
              <a:t>Radha108 also functions as a molecular signalling device which works through receptors on target cell surfaces</a:t>
            </a:r>
          </a:p>
          <a:p>
            <a:endParaRPr lang="en-US" b="1" dirty="0"/>
          </a:p>
        </p:txBody>
      </p:sp>
      <p:sp>
        <p:nvSpPr>
          <p:cNvPr id="16" name="TextBox 15">
            <a:extLst>
              <a:ext uri="{FF2B5EF4-FFF2-40B4-BE49-F238E27FC236}">
                <a16:creationId xmlns:a16="http://schemas.microsoft.com/office/drawing/2014/main" id="{E2B7CCC7-1888-B741-B40E-866712DA6549}"/>
              </a:ext>
            </a:extLst>
          </p:cNvPr>
          <p:cNvSpPr txBox="1"/>
          <p:nvPr/>
        </p:nvSpPr>
        <p:spPr>
          <a:xfrm>
            <a:off x="2906486" y="502472"/>
            <a:ext cx="5159827" cy="584775"/>
          </a:xfrm>
          <a:prstGeom prst="rect">
            <a:avLst/>
          </a:prstGeom>
          <a:noFill/>
          <a:ln w="19050">
            <a:solidFill>
              <a:schemeClr val="tx1"/>
            </a:solidFill>
          </a:ln>
        </p:spPr>
        <p:txBody>
          <a:bodyPr wrap="square" rtlCol="0">
            <a:spAutoFit/>
          </a:bodyPr>
          <a:lstStyle/>
          <a:p>
            <a:r>
              <a:rPr lang="en-US" sz="3200" b="1" dirty="0"/>
              <a:t>RECEPTOL</a:t>
            </a:r>
            <a:r>
              <a:rPr lang="en-US" sz="3200" b="1" baseline="29333" dirty="0"/>
              <a:t>® </a:t>
            </a:r>
            <a:r>
              <a:rPr lang="en-US" sz="3200" dirty="0">
                <a:latin typeface="Times New Roman" panose="02020603050405020304" pitchFamily="18" charset="0"/>
                <a:cs typeface="Times New Roman" panose="02020603050405020304" pitchFamily="18" charset="0"/>
              </a:rPr>
              <a:t>Mode of Action</a:t>
            </a:r>
          </a:p>
        </p:txBody>
      </p:sp>
      <p:sp>
        <p:nvSpPr>
          <p:cNvPr id="2" name="TextBox 1">
            <a:extLst>
              <a:ext uri="{FF2B5EF4-FFF2-40B4-BE49-F238E27FC236}">
                <a16:creationId xmlns:a16="http://schemas.microsoft.com/office/drawing/2014/main" id="{ADF6C1AD-9EDB-8C44-B19A-018988637AF1}"/>
              </a:ext>
            </a:extLst>
          </p:cNvPr>
          <p:cNvSpPr txBox="1"/>
          <p:nvPr/>
        </p:nvSpPr>
        <p:spPr>
          <a:xfrm>
            <a:off x="7141029" y="1970316"/>
            <a:ext cx="822661" cy="338554"/>
          </a:xfrm>
          <a:prstGeom prst="rect">
            <a:avLst/>
          </a:prstGeom>
          <a:noFill/>
        </p:spPr>
        <p:txBody>
          <a:bodyPr wrap="none" rtlCol="0">
            <a:spAutoFit/>
          </a:bodyPr>
          <a:lstStyle/>
          <a:p>
            <a:r>
              <a:rPr lang="en-US" sz="1600" dirty="0"/>
              <a:t>Acts via</a:t>
            </a:r>
          </a:p>
        </p:txBody>
      </p:sp>
    </p:spTree>
    <p:extLst>
      <p:ext uri="{BB962C8B-B14F-4D97-AF65-F5344CB8AC3E}">
        <p14:creationId xmlns:p14="http://schemas.microsoft.com/office/powerpoint/2010/main" val="4242921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716C35-57BA-454D-87A9-172243823D5F}"/>
              </a:ext>
            </a:extLst>
          </p:cNvPr>
          <p:cNvPicPr>
            <a:picLocks noChangeAspect="1"/>
          </p:cNvPicPr>
          <p:nvPr/>
        </p:nvPicPr>
        <p:blipFill>
          <a:blip r:embed="rId2"/>
          <a:stretch>
            <a:fillRect/>
          </a:stretch>
        </p:blipFill>
        <p:spPr>
          <a:xfrm>
            <a:off x="8005490" y="3649948"/>
            <a:ext cx="1644696" cy="1666822"/>
          </a:xfrm>
          <a:prstGeom prst="rect">
            <a:avLst/>
          </a:prstGeom>
        </p:spPr>
      </p:pic>
      <p:pic>
        <p:nvPicPr>
          <p:cNvPr id="18" name="Picture 2" descr="Picture 2">
            <a:extLst>
              <a:ext uri="{FF2B5EF4-FFF2-40B4-BE49-F238E27FC236}">
                <a16:creationId xmlns:a16="http://schemas.microsoft.com/office/drawing/2014/main" id="{0F80C754-B8D0-8D4D-B069-E7B20F3EA9A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794" b="95574" l="44213" r="65856">
                        <a14:foregroundMark x1="57639" y1="81170" x2="44213" y2="87397"/>
                        <a14:backgroundMark x1="44213" y1="79595" x2="50347" y2="76669"/>
                        <a14:backgroundMark x1="53819" y1="94149" x2="45486" y2="93998"/>
                        <a14:backgroundMark x1="56134" y1="94899" x2="65278" y2="94599"/>
                        <a14:backgroundMark x1="64468" y1="82821" x2="66204" y2="78695"/>
                      </a14:backgroundRemoval>
                    </a14:imgEffect>
                  </a14:imgLayer>
                </a14:imgProps>
              </a:ext>
            </a:extLst>
          </a:blip>
          <a:srcRect l="43605" t="75616" r="31551" b="2156"/>
          <a:stretch/>
        </p:blipFill>
        <p:spPr>
          <a:xfrm rot="1337474">
            <a:off x="8116827" y="4630891"/>
            <a:ext cx="2473641" cy="2128484"/>
          </a:xfrm>
          <a:prstGeom prst="rect">
            <a:avLst/>
          </a:prstGeom>
          <a:ln w="12700">
            <a:miter lim="400000"/>
          </a:ln>
        </p:spPr>
      </p:pic>
      <p:pic>
        <p:nvPicPr>
          <p:cNvPr id="2" name="Picture 2" descr="Picture 2">
            <a:extLst>
              <a:ext uri="{FF2B5EF4-FFF2-40B4-BE49-F238E27FC236}">
                <a16:creationId xmlns:a16="http://schemas.microsoft.com/office/drawing/2014/main" id="{001FF9B9-FF68-4948-836D-F87A4EA5EFFA}"/>
              </a:ext>
            </a:extLst>
          </p:cNvPr>
          <p:cNvPicPr>
            <a:picLocks noChangeAspect="1"/>
          </p:cNvPicPr>
          <p:nvPr/>
        </p:nvPicPr>
        <p:blipFill>
          <a:blip r:embed="rId5">
            <a:extLst/>
          </a:blip>
          <a:stretch>
            <a:fillRect/>
          </a:stretch>
        </p:blipFill>
        <p:spPr>
          <a:xfrm>
            <a:off x="870335" y="1766465"/>
            <a:ext cx="4703662" cy="4523903"/>
          </a:xfrm>
          <a:prstGeom prst="rect">
            <a:avLst/>
          </a:prstGeom>
          <a:ln w="12700">
            <a:miter lim="400000"/>
          </a:ln>
        </p:spPr>
      </p:pic>
      <p:pic>
        <p:nvPicPr>
          <p:cNvPr id="4" name="Picture 3">
            <a:extLst>
              <a:ext uri="{FF2B5EF4-FFF2-40B4-BE49-F238E27FC236}">
                <a16:creationId xmlns:a16="http://schemas.microsoft.com/office/drawing/2014/main" id="{D34BF0F9-B186-E34D-9F16-83F64EAAB2AA}"/>
              </a:ext>
            </a:extLst>
          </p:cNvPr>
          <p:cNvPicPr>
            <a:picLocks noChangeAspect="1"/>
          </p:cNvPicPr>
          <p:nvPr/>
        </p:nvPicPr>
        <p:blipFill>
          <a:blip r:embed="rId6"/>
          <a:stretch>
            <a:fillRect/>
          </a:stretch>
        </p:blipFill>
        <p:spPr>
          <a:xfrm>
            <a:off x="6348767" y="1803156"/>
            <a:ext cx="2699083" cy="1539099"/>
          </a:xfrm>
          <a:prstGeom prst="rect">
            <a:avLst/>
          </a:prstGeom>
        </p:spPr>
      </p:pic>
      <p:cxnSp>
        <p:nvCxnSpPr>
          <p:cNvPr id="7" name="Straight Arrow Connector 6">
            <a:extLst>
              <a:ext uri="{FF2B5EF4-FFF2-40B4-BE49-F238E27FC236}">
                <a16:creationId xmlns:a16="http://schemas.microsoft.com/office/drawing/2014/main" id="{0743707E-1534-544D-BCB6-B1D939008381}"/>
              </a:ext>
            </a:extLst>
          </p:cNvPr>
          <p:cNvCxnSpPr>
            <a:cxnSpLocks/>
          </p:cNvCxnSpPr>
          <p:nvPr/>
        </p:nvCxnSpPr>
        <p:spPr>
          <a:xfrm flipH="1" flipV="1">
            <a:off x="7530678" y="3910619"/>
            <a:ext cx="574995" cy="43573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2C656BC-6D54-0D42-8A96-46B6EF23D646}"/>
              </a:ext>
            </a:extLst>
          </p:cNvPr>
          <p:cNvSpPr txBox="1"/>
          <p:nvPr/>
        </p:nvSpPr>
        <p:spPr>
          <a:xfrm>
            <a:off x="6348767" y="3611403"/>
            <a:ext cx="2363821" cy="307777"/>
          </a:xfrm>
          <a:prstGeom prst="rect">
            <a:avLst/>
          </a:prstGeom>
          <a:noFill/>
        </p:spPr>
        <p:txBody>
          <a:bodyPr wrap="square" rtlCol="0">
            <a:spAutoFit/>
          </a:bodyPr>
          <a:lstStyle/>
          <a:p>
            <a:r>
              <a:rPr lang="en-US" sz="1400" dirty="0"/>
              <a:t>Spike Glycoprotein (S)</a:t>
            </a:r>
          </a:p>
        </p:txBody>
      </p:sp>
      <p:cxnSp>
        <p:nvCxnSpPr>
          <p:cNvPr id="9" name="Straight Arrow Connector 8">
            <a:extLst>
              <a:ext uri="{FF2B5EF4-FFF2-40B4-BE49-F238E27FC236}">
                <a16:creationId xmlns:a16="http://schemas.microsoft.com/office/drawing/2014/main" id="{FE7521B1-7E74-F346-9256-9A107F11EBE5}"/>
              </a:ext>
            </a:extLst>
          </p:cNvPr>
          <p:cNvCxnSpPr>
            <a:cxnSpLocks/>
          </p:cNvCxnSpPr>
          <p:nvPr/>
        </p:nvCxnSpPr>
        <p:spPr>
          <a:xfrm flipH="1" flipV="1">
            <a:off x="7474504" y="5063334"/>
            <a:ext cx="921722" cy="25343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660961B-E7AC-3E43-856F-6EB389A2B2A8}"/>
              </a:ext>
            </a:extLst>
          </p:cNvPr>
          <p:cNvSpPr txBox="1"/>
          <p:nvPr/>
        </p:nvSpPr>
        <p:spPr>
          <a:xfrm>
            <a:off x="6422884" y="4727546"/>
            <a:ext cx="2634225" cy="523220"/>
          </a:xfrm>
          <a:prstGeom prst="rect">
            <a:avLst/>
          </a:prstGeom>
          <a:noFill/>
        </p:spPr>
        <p:txBody>
          <a:bodyPr wrap="square" rtlCol="0">
            <a:spAutoFit/>
          </a:bodyPr>
          <a:lstStyle/>
          <a:p>
            <a:r>
              <a:rPr lang="en-US" sz="1400" dirty="0"/>
              <a:t>Radha 108 Toll </a:t>
            </a:r>
          </a:p>
          <a:p>
            <a:r>
              <a:rPr lang="en-US" sz="1400" dirty="0"/>
              <a:t>like Receptor</a:t>
            </a:r>
          </a:p>
        </p:txBody>
      </p:sp>
      <p:sp>
        <p:nvSpPr>
          <p:cNvPr id="11" name="TextBox 10">
            <a:extLst>
              <a:ext uri="{FF2B5EF4-FFF2-40B4-BE49-F238E27FC236}">
                <a16:creationId xmlns:a16="http://schemas.microsoft.com/office/drawing/2014/main" id="{828D6BF0-8D8A-0F49-A25D-C8132F0CE354}"/>
              </a:ext>
            </a:extLst>
          </p:cNvPr>
          <p:cNvSpPr txBox="1"/>
          <p:nvPr/>
        </p:nvSpPr>
        <p:spPr>
          <a:xfrm>
            <a:off x="9650186" y="3972048"/>
            <a:ext cx="2611979" cy="1292662"/>
          </a:xfrm>
          <a:prstGeom prst="rect">
            <a:avLst/>
          </a:prstGeom>
          <a:noFill/>
        </p:spPr>
        <p:txBody>
          <a:bodyPr wrap="square" rtlCol="0">
            <a:spAutoFit/>
          </a:bodyPr>
          <a:lstStyle/>
          <a:p>
            <a:pPr algn="ctr"/>
            <a:r>
              <a:rPr lang="en-US" sz="1400" dirty="0"/>
              <a:t>Radha 108 Toll like Receptor</a:t>
            </a:r>
            <a:r>
              <a:rPr lang="en-IN" dirty="0"/>
              <a:t>®</a:t>
            </a:r>
            <a:r>
              <a:rPr lang="en-US" sz="1400" dirty="0"/>
              <a:t> </a:t>
            </a:r>
            <a:r>
              <a:rPr lang="en-IN" sz="1400" dirty="0" err="1">
                <a:latin typeface="Times New Roman" panose="02020603050405020304" pitchFamily="18" charset="0"/>
                <a:cs typeface="Times New Roman" panose="02020603050405020304" pitchFamily="18" charset="0"/>
              </a:rPr>
              <a:t>nanopeptides</a:t>
            </a:r>
            <a:r>
              <a:rPr lang="en-IN" sz="1400" dirty="0">
                <a:latin typeface="Times New Roman" panose="02020603050405020304" pitchFamily="18" charset="0"/>
                <a:cs typeface="Times New Roman" panose="02020603050405020304" pitchFamily="18" charset="0"/>
              </a:rPr>
              <a:t> can block the attachment of S protein of Coronavirus as depicted above </a:t>
            </a:r>
            <a:endParaRPr lang="en-US" sz="1400" dirty="0"/>
          </a:p>
          <a:p>
            <a:pPr algn="ctr"/>
            <a:endParaRPr lang="en-US" dirty="0"/>
          </a:p>
        </p:txBody>
      </p:sp>
      <p:sp>
        <p:nvSpPr>
          <p:cNvPr id="14" name="TextBox 13">
            <a:extLst>
              <a:ext uri="{FF2B5EF4-FFF2-40B4-BE49-F238E27FC236}">
                <a16:creationId xmlns:a16="http://schemas.microsoft.com/office/drawing/2014/main" id="{D26CA0B1-D180-B644-A4A0-E2584DD69343}"/>
              </a:ext>
            </a:extLst>
          </p:cNvPr>
          <p:cNvSpPr txBox="1"/>
          <p:nvPr/>
        </p:nvSpPr>
        <p:spPr>
          <a:xfrm>
            <a:off x="1224599" y="1430469"/>
            <a:ext cx="399513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Receptol</a:t>
            </a:r>
            <a:r>
              <a:rPr lang="en-IN" dirty="0"/>
              <a:t>®</a:t>
            </a:r>
            <a:r>
              <a:rPr lang="en-US" dirty="0">
                <a:latin typeface="Times New Roman" panose="02020603050405020304" pitchFamily="18" charset="0"/>
                <a:cs typeface="Times New Roman" panose="02020603050405020304" pitchFamily="18" charset="0"/>
              </a:rPr>
              <a:t> Mode of Action in HIV/ AIDS</a:t>
            </a:r>
          </a:p>
        </p:txBody>
      </p:sp>
      <p:sp>
        <p:nvSpPr>
          <p:cNvPr id="16" name="TextBox 15">
            <a:extLst>
              <a:ext uri="{FF2B5EF4-FFF2-40B4-BE49-F238E27FC236}">
                <a16:creationId xmlns:a16="http://schemas.microsoft.com/office/drawing/2014/main" id="{F7CA5792-D652-A34B-A346-822EE916D597}"/>
              </a:ext>
            </a:extLst>
          </p:cNvPr>
          <p:cNvSpPr txBox="1"/>
          <p:nvPr/>
        </p:nvSpPr>
        <p:spPr>
          <a:xfrm>
            <a:off x="6348767" y="1402966"/>
            <a:ext cx="4943148" cy="369332"/>
          </a:xfrm>
          <a:prstGeom prst="rect">
            <a:avLst/>
          </a:prstGeom>
          <a:noFill/>
        </p:spPr>
        <p:txBody>
          <a:bodyPr wrap="none" rtlCol="0">
            <a:spAutoFit/>
          </a:bodyPr>
          <a:lstStyle/>
          <a:p>
            <a:r>
              <a:rPr lang="en-IN" dirty="0"/>
              <a:t>Receptol®</a:t>
            </a:r>
            <a:r>
              <a:rPr lang="en-US" dirty="0">
                <a:latin typeface="Times New Roman" panose="02020603050405020304" pitchFamily="18" charset="0"/>
                <a:cs typeface="Times New Roman" panose="02020603050405020304" pitchFamily="18" charset="0"/>
              </a:rPr>
              <a:t> Mode of Action in Coronavirus Scenario</a:t>
            </a:r>
          </a:p>
        </p:txBody>
      </p:sp>
      <p:sp>
        <p:nvSpPr>
          <p:cNvPr id="17" name="TextBox 16">
            <a:extLst>
              <a:ext uri="{FF2B5EF4-FFF2-40B4-BE49-F238E27FC236}">
                <a16:creationId xmlns:a16="http://schemas.microsoft.com/office/drawing/2014/main" id="{9FE7D69D-CF6B-8046-A774-5E58565C8663}"/>
              </a:ext>
            </a:extLst>
          </p:cNvPr>
          <p:cNvSpPr txBox="1"/>
          <p:nvPr/>
        </p:nvSpPr>
        <p:spPr>
          <a:xfrm>
            <a:off x="1195729" y="88087"/>
            <a:ext cx="9916886" cy="120032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Common Mode of Action</a:t>
            </a:r>
          </a:p>
          <a:p>
            <a:endParaRPr lang="en-US" sz="800" b="1"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Electron Micrograph Showing both HIV &amp; Coronavirus unable to infect cells via Radha108 </a:t>
            </a:r>
            <a:r>
              <a:rPr lang="en-US" dirty="0" err="1">
                <a:latin typeface="Times New Roman" panose="02020603050405020304" pitchFamily="18" charset="0"/>
                <a:cs typeface="Times New Roman" panose="02020603050405020304" pitchFamily="18" charset="0"/>
              </a:rPr>
              <a:t>Naono</a:t>
            </a:r>
            <a:r>
              <a:rPr lang="en-US" dirty="0">
                <a:latin typeface="Times New Roman" panose="02020603050405020304" pitchFamily="18" charset="0"/>
                <a:cs typeface="Times New Roman" panose="02020603050405020304" pitchFamily="18" charset="0"/>
              </a:rPr>
              <a:t>-peptides Competitive inhibition on Cell surface with viral lock down</a:t>
            </a:r>
          </a:p>
        </p:txBody>
      </p:sp>
      <p:pic>
        <p:nvPicPr>
          <p:cNvPr id="29" name="Picture 28">
            <a:extLst>
              <a:ext uri="{FF2B5EF4-FFF2-40B4-BE49-F238E27FC236}">
                <a16:creationId xmlns:a16="http://schemas.microsoft.com/office/drawing/2014/main" id="{BD835217-90F8-6641-AE4E-099A988B0F2C}"/>
              </a:ext>
            </a:extLst>
          </p:cNvPr>
          <p:cNvPicPr>
            <a:picLocks noChangeAspect="1"/>
          </p:cNvPicPr>
          <p:nvPr/>
        </p:nvPicPr>
        <p:blipFill>
          <a:blip r:embed="rId7"/>
          <a:stretch>
            <a:fillRect/>
          </a:stretch>
        </p:blipFill>
        <p:spPr>
          <a:xfrm>
            <a:off x="9047850" y="1803156"/>
            <a:ext cx="2322372" cy="1539099"/>
          </a:xfrm>
          <a:prstGeom prst="rect">
            <a:avLst/>
          </a:prstGeom>
        </p:spPr>
      </p:pic>
      <p:sp>
        <p:nvSpPr>
          <p:cNvPr id="45" name="Curved Down Arrow 44">
            <a:extLst>
              <a:ext uri="{FF2B5EF4-FFF2-40B4-BE49-F238E27FC236}">
                <a16:creationId xmlns:a16="http://schemas.microsoft.com/office/drawing/2014/main" id="{3388EE07-FB93-D34B-922D-7061F2C22012}"/>
              </a:ext>
            </a:extLst>
          </p:cNvPr>
          <p:cNvSpPr/>
          <p:nvPr/>
        </p:nvSpPr>
        <p:spPr>
          <a:xfrm>
            <a:off x="10049035" y="2176501"/>
            <a:ext cx="546416" cy="364714"/>
          </a:xfrm>
          <a:prstGeom prst="curvedDownArrow">
            <a:avLst>
              <a:gd name="adj1" fmla="val 25000"/>
              <a:gd name="adj2" fmla="val 43802"/>
              <a:gd name="adj3" fmla="val 311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364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EC4F22-9F41-AA4D-8CD0-11A5797300D5}"/>
              </a:ext>
            </a:extLst>
          </p:cNvPr>
          <p:cNvPicPr>
            <a:picLocks noChangeAspect="1"/>
          </p:cNvPicPr>
          <p:nvPr/>
        </p:nvPicPr>
        <p:blipFill>
          <a:blip r:embed="rId2"/>
          <a:stretch>
            <a:fillRect/>
          </a:stretch>
        </p:blipFill>
        <p:spPr>
          <a:xfrm>
            <a:off x="4852600" y="2630444"/>
            <a:ext cx="2857500" cy="2857500"/>
          </a:xfrm>
          <a:prstGeom prst="rect">
            <a:avLst/>
          </a:prstGeom>
        </p:spPr>
      </p:pic>
      <p:sp>
        <p:nvSpPr>
          <p:cNvPr id="5" name="Oval 4">
            <a:extLst>
              <a:ext uri="{FF2B5EF4-FFF2-40B4-BE49-F238E27FC236}">
                <a16:creationId xmlns:a16="http://schemas.microsoft.com/office/drawing/2014/main" id="{F9407F80-A41A-B742-AA6E-8598B7AAD7B0}"/>
              </a:ext>
            </a:extLst>
          </p:cNvPr>
          <p:cNvSpPr/>
          <p:nvPr/>
        </p:nvSpPr>
        <p:spPr>
          <a:xfrm>
            <a:off x="4852600" y="2194954"/>
            <a:ext cx="444697" cy="435490"/>
          </a:xfrm>
          <a:prstGeom prst="ellipse">
            <a:avLst/>
          </a:prstGeom>
          <a:solidFill>
            <a:srgbClr val="3B9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Oval 5">
            <a:extLst>
              <a:ext uri="{FF2B5EF4-FFF2-40B4-BE49-F238E27FC236}">
                <a16:creationId xmlns:a16="http://schemas.microsoft.com/office/drawing/2014/main" id="{62696F22-D546-AE44-BCBF-0FDBF079614F}"/>
              </a:ext>
            </a:extLst>
          </p:cNvPr>
          <p:cNvSpPr/>
          <p:nvPr/>
        </p:nvSpPr>
        <p:spPr>
          <a:xfrm>
            <a:off x="4324349" y="2985185"/>
            <a:ext cx="444697" cy="435490"/>
          </a:xfrm>
          <a:prstGeom prst="ellipse">
            <a:avLst/>
          </a:prstGeom>
          <a:solidFill>
            <a:srgbClr val="3B9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 name="Oval 6">
            <a:extLst>
              <a:ext uri="{FF2B5EF4-FFF2-40B4-BE49-F238E27FC236}">
                <a16:creationId xmlns:a16="http://schemas.microsoft.com/office/drawing/2014/main" id="{2FF3111A-D1DF-5F40-9133-D90A5E387439}"/>
              </a:ext>
            </a:extLst>
          </p:cNvPr>
          <p:cNvSpPr/>
          <p:nvPr/>
        </p:nvSpPr>
        <p:spPr>
          <a:xfrm>
            <a:off x="4324348" y="4059194"/>
            <a:ext cx="444697" cy="435490"/>
          </a:xfrm>
          <a:prstGeom prst="ellipse">
            <a:avLst/>
          </a:prstGeom>
          <a:solidFill>
            <a:srgbClr val="3B9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 name="Oval 7">
            <a:extLst>
              <a:ext uri="{FF2B5EF4-FFF2-40B4-BE49-F238E27FC236}">
                <a16:creationId xmlns:a16="http://schemas.microsoft.com/office/drawing/2014/main" id="{251DBDF9-6643-4A49-A32E-AE08438B9DDC}"/>
              </a:ext>
            </a:extLst>
          </p:cNvPr>
          <p:cNvSpPr/>
          <p:nvPr/>
        </p:nvSpPr>
        <p:spPr>
          <a:xfrm>
            <a:off x="4983320" y="4791429"/>
            <a:ext cx="444697" cy="435490"/>
          </a:xfrm>
          <a:prstGeom prst="ellipse">
            <a:avLst/>
          </a:prstGeom>
          <a:solidFill>
            <a:srgbClr val="3B9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9" name="Oval 8">
            <a:extLst>
              <a:ext uri="{FF2B5EF4-FFF2-40B4-BE49-F238E27FC236}">
                <a16:creationId xmlns:a16="http://schemas.microsoft.com/office/drawing/2014/main" id="{856933F6-5F51-A442-97FD-56D6DB70E05D}"/>
              </a:ext>
            </a:extLst>
          </p:cNvPr>
          <p:cNvSpPr/>
          <p:nvPr/>
        </p:nvSpPr>
        <p:spPr>
          <a:xfrm>
            <a:off x="7043052" y="2194954"/>
            <a:ext cx="444697" cy="435490"/>
          </a:xfrm>
          <a:prstGeom prst="ellipse">
            <a:avLst/>
          </a:prstGeom>
          <a:solidFill>
            <a:srgbClr val="3B9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0" name="Oval 9">
            <a:extLst>
              <a:ext uri="{FF2B5EF4-FFF2-40B4-BE49-F238E27FC236}">
                <a16:creationId xmlns:a16="http://schemas.microsoft.com/office/drawing/2014/main" id="{161C1026-33A7-5C4A-B910-D351C8EDEA9E}"/>
              </a:ext>
            </a:extLst>
          </p:cNvPr>
          <p:cNvSpPr/>
          <p:nvPr/>
        </p:nvSpPr>
        <p:spPr>
          <a:xfrm>
            <a:off x="7710100" y="2985185"/>
            <a:ext cx="444697" cy="435490"/>
          </a:xfrm>
          <a:prstGeom prst="ellipse">
            <a:avLst/>
          </a:prstGeom>
          <a:solidFill>
            <a:srgbClr val="3B9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1" name="Oval 10">
            <a:extLst>
              <a:ext uri="{FF2B5EF4-FFF2-40B4-BE49-F238E27FC236}">
                <a16:creationId xmlns:a16="http://schemas.microsoft.com/office/drawing/2014/main" id="{5509F064-0387-204B-9F64-0A16E3D10F74}"/>
              </a:ext>
            </a:extLst>
          </p:cNvPr>
          <p:cNvSpPr/>
          <p:nvPr/>
        </p:nvSpPr>
        <p:spPr>
          <a:xfrm>
            <a:off x="7710099" y="4059194"/>
            <a:ext cx="444697" cy="435490"/>
          </a:xfrm>
          <a:prstGeom prst="ellipse">
            <a:avLst/>
          </a:prstGeom>
          <a:solidFill>
            <a:srgbClr val="3B9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2" name="Oval 11">
            <a:extLst>
              <a:ext uri="{FF2B5EF4-FFF2-40B4-BE49-F238E27FC236}">
                <a16:creationId xmlns:a16="http://schemas.microsoft.com/office/drawing/2014/main" id="{E5892049-1558-C546-9FE2-9D7438354B8F}"/>
              </a:ext>
            </a:extLst>
          </p:cNvPr>
          <p:cNvSpPr/>
          <p:nvPr/>
        </p:nvSpPr>
        <p:spPr>
          <a:xfrm>
            <a:off x="7009611" y="4791429"/>
            <a:ext cx="444697" cy="435490"/>
          </a:xfrm>
          <a:prstGeom prst="ellipse">
            <a:avLst/>
          </a:prstGeom>
          <a:solidFill>
            <a:srgbClr val="3B9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3" name="Rectangle 12">
            <a:extLst>
              <a:ext uri="{FF2B5EF4-FFF2-40B4-BE49-F238E27FC236}">
                <a16:creationId xmlns:a16="http://schemas.microsoft.com/office/drawing/2014/main" id="{5CE15111-4132-E245-9D3B-4B81F0C312F4}"/>
              </a:ext>
            </a:extLst>
          </p:cNvPr>
          <p:cNvSpPr/>
          <p:nvPr/>
        </p:nvSpPr>
        <p:spPr>
          <a:xfrm>
            <a:off x="299754" y="1696719"/>
            <a:ext cx="4833210" cy="923330"/>
          </a:xfrm>
          <a:prstGeom prst="rect">
            <a:avLst/>
          </a:prstGeom>
        </p:spPr>
        <p:txBody>
          <a:bodyPr wrap="square">
            <a:spAutoFit/>
          </a:bodyPr>
          <a:lstStyle/>
          <a:p>
            <a:r>
              <a:rPr lang="en-IN" dirty="0">
                <a:solidFill>
                  <a:srgbClr val="000000"/>
                </a:solidFill>
                <a:latin typeface="Times New Roman" panose="02020603050405020304" pitchFamily="18" charset="0"/>
              </a:rPr>
              <a:t>Common Immunity Booster Vaccine Potential for  all communicable viral infectious like AIDS, Swine Flu, </a:t>
            </a:r>
            <a:r>
              <a:rPr lang="en-IN" b="1" dirty="0">
                <a:solidFill>
                  <a:srgbClr val="000000"/>
                </a:solidFill>
                <a:latin typeface="Times New Roman" panose="02020603050405020304" pitchFamily="18" charset="0"/>
              </a:rPr>
              <a:t>Coronavirus, </a:t>
            </a:r>
            <a:r>
              <a:rPr lang="en-IN" dirty="0">
                <a:solidFill>
                  <a:srgbClr val="000000"/>
                </a:solidFill>
                <a:latin typeface="Times New Roman" panose="02020603050405020304" pitchFamily="18" charset="0"/>
              </a:rPr>
              <a:t>Allergy etc.</a:t>
            </a:r>
            <a:endParaRPr lang="en-US" dirty="0"/>
          </a:p>
        </p:txBody>
      </p:sp>
      <p:sp>
        <p:nvSpPr>
          <p:cNvPr id="14" name="Rectangle 13">
            <a:extLst>
              <a:ext uri="{FF2B5EF4-FFF2-40B4-BE49-F238E27FC236}">
                <a16:creationId xmlns:a16="http://schemas.microsoft.com/office/drawing/2014/main" id="{F9BCFF34-556F-3E4E-BF9B-6B6262DC4824}"/>
              </a:ext>
            </a:extLst>
          </p:cNvPr>
          <p:cNvSpPr/>
          <p:nvPr/>
        </p:nvSpPr>
        <p:spPr>
          <a:xfrm>
            <a:off x="0" y="2763258"/>
            <a:ext cx="4574851" cy="1015663"/>
          </a:xfrm>
          <a:prstGeom prst="rect">
            <a:avLst/>
          </a:prstGeom>
        </p:spPr>
        <p:txBody>
          <a:bodyPr wrap="square">
            <a:spAutoFit/>
          </a:bodyPr>
          <a:lstStyle/>
          <a:p>
            <a:pPr>
              <a:buSzPct val="100000"/>
              <a:defRPr sz="1200" b="1">
                <a:latin typeface="+mn-lt"/>
                <a:ea typeface="+mn-ea"/>
                <a:cs typeface="+mn-cs"/>
                <a:sym typeface="Helvetica"/>
              </a:defRPr>
            </a:pPr>
            <a:r>
              <a:rPr lang="en-IN" sz="1600" dirty="0">
                <a:latin typeface="Times New Roman" panose="02020603050405020304" pitchFamily="18" charset="0"/>
                <a:cs typeface="Times New Roman" panose="02020603050405020304" pitchFamily="18" charset="0"/>
              </a:rPr>
              <a:t>Activates natural killer (NK) cells, cytotoxic cells of innate immune system Stimulating production of cytokines:IL-1 to IL-11, TNF-</a:t>
            </a:r>
            <a:r>
              <a:rPr lang="el-GR" sz="1600" dirty="0">
                <a:latin typeface="Times New Roman" panose="02020603050405020304" pitchFamily="18" charset="0"/>
                <a:cs typeface="Times New Roman" panose="02020603050405020304" pitchFamily="18" charset="0"/>
              </a:rPr>
              <a:t>α, </a:t>
            </a:r>
            <a:r>
              <a:rPr lang="en-IN" sz="1600" dirty="0">
                <a:latin typeface="Times New Roman" panose="02020603050405020304" pitchFamily="18" charset="0"/>
                <a:cs typeface="Times New Roman" panose="02020603050405020304" pitchFamily="18" charset="0"/>
              </a:rPr>
              <a:t>INF–</a:t>
            </a:r>
            <a:r>
              <a:rPr lang="el-GR" sz="1600" dirty="0">
                <a:latin typeface="Times New Roman" panose="02020603050405020304" pitchFamily="18" charset="0"/>
                <a:cs typeface="Times New Roman" panose="02020603050405020304" pitchFamily="18" charset="0"/>
              </a:rPr>
              <a:t>γ.</a:t>
            </a:r>
          </a:p>
          <a:p>
            <a:pPr>
              <a:buSzPct val="100000"/>
              <a:defRPr sz="1200" b="1">
                <a:latin typeface="+mn-lt"/>
                <a:ea typeface="+mn-ea"/>
                <a:cs typeface="+mn-cs"/>
                <a:sym typeface="Helvetica"/>
              </a:defRPr>
            </a:pPr>
            <a:endParaRPr lang="en-IN" dirty="0">
              <a:latin typeface="Times New Roman Regular" panose="02020603050405020304" pitchFamily="18" charset="0"/>
              <a:cs typeface="Times New Roman Regular" panose="02020603050405020304" pitchFamily="18" charset="0"/>
            </a:endParaRPr>
          </a:p>
        </p:txBody>
      </p:sp>
      <p:sp>
        <p:nvSpPr>
          <p:cNvPr id="15" name="Rectangle 14">
            <a:extLst>
              <a:ext uri="{FF2B5EF4-FFF2-40B4-BE49-F238E27FC236}">
                <a16:creationId xmlns:a16="http://schemas.microsoft.com/office/drawing/2014/main" id="{5E3E670E-3B73-DF46-9A8F-43E947D847C8}"/>
              </a:ext>
            </a:extLst>
          </p:cNvPr>
          <p:cNvSpPr/>
          <p:nvPr/>
        </p:nvSpPr>
        <p:spPr>
          <a:xfrm>
            <a:off x="318503" y="3756505"/>
            <a:ext cx="4166165" cy="923330"/>
          </a:xfrm>
          <a:prstGeom prst="rect">
            <a:avLst/>
          </a:prstGeom>
        </p:spPr>
        <p:txBody>
          <a:bodyPr wrap="square">
            <a:spAutoFit/>
          </a:bodyPr>
          <a:lstStyle/>
          <a:p>
            <a:r>
              <a:rPr lang="en-IN" dirty="0">
                <a:solidFill>
                  <a:srgbClr val="000000"/>
                </a:solidFill>
                <a:latin typeface="Times New Roman" panose="02020603050405020304" pitchFamily="18" charset="0"/>
              </a:rPr>
              <a:t>Shield body against common infections like cough, cold, fever &amp; diarrhoea,.</a:t>
            </a:r>
          </a:p>
          <a:p>
            <a:r>
              <a:rPr lang="en-IN" b="1" dirty="0">
                <a:solidFill>
                  <a:srgbClr val="000000"/>
                </a:solidFill>
                <a:latin typeface="Times New Roman" panose="02020603050405020304" pitchFamily="18" charset="0"/>
              </a:rPr>
              <a:t>As per study on healthy subjects .</a:t>
            </a:r>
            <a:endParaRPr lang="en-US" b="1" dirty="0"/>
          </a:p>
        </p:txBody>
      </p:sp>
      <p:sp>
        <p:nvSpPr>
          <p:cNvPr id="16" name="Rectangle 15">
            <a:extLst>
              <a:ext uri="{FF2B5EF4-FFF2-40B4-BE49-F238E27FC236}">
                <a16:creationId xmlns:a16="http://schemas.microsoft.com/office/drawing/2014/main" id="{3EF4209A-9C9C-B04E-9A2B-A504E762D6CC}"/>
              </a:ext>
            </a:extLst>
          </p:cNvPr>
          <p:cNvSpPr/>
          <p:nvPr/>
        </p:nvSpPr>
        <p:spPr>
          <a:xfrm>
            <a:off x="7611389" y="1696719"/>
            <a:ext cx="4090459" cy="646331"/>
          </a:xfrm>
          <a:prstGeom prst="rect">
            <a:avLst/>
          </a:prstGeom>
        </p:spPr>
        <p:txBody>
          <a:bodyPr wrap="square">
            <a:spAutoFit/>
          </a:bodyPr>
          <a:lstStyle/>
          <a:p>
            <a:r>
              <a:rPr lang="en-IN" dirty="0">
                <a:solidFill>
                  <a:srgbClr val="000000"/>
                </a:solidFill>
                <a:latin typeface="Times New Roman" panose="02020603050405020304" pitchFamily="18" charset="0"/>
              </a:rPr>
              <a:t>Prevent and treats all viral infection</a:t>
            </a:r>
          </a:p>
          <a:p>
            <a:r>
              <a:rPr lang="en-IN" b="1" dirty="0">
                <a:solidFill>
                  <a:srgbClr val="000000"/>
                </a:solidFill>
                <a:latin typeface="Times New Roman" panose="02020603050405020304" pitchFamily="18" charset="0"/>
              </a:rPr>
              <a:t>As per study on HIV &amp; Swine Flue.</a:t>
            </a:r>
            <a:endParaRPr lang="en-IN" dirty="0">
              <a:solidFill>
                <a:srgbClr val="000000"/>
              </a:solidFill>
              <a:latin typeface="Times New Roman" panose="02020603050405020304" pitchFamily="18" charset="0"/>
            </a:endParaRPr>
          </a:p>
        </p:txBody>
      </p:sp>
      <p:sp>
        <p:nvSpPr>
          <p:cNvPr id="17" name="Rectangle 16">
            <a:extLst>
              <a:ext uri="{FF2B5EF4-FFF2-40B4-BE49-F238E27FC236}">
                <a16:creationId xmlns:a16="http://schemas.microsoft.com/office/drawing/2014/main" id="{EEA53CF1-96BF-E44C-B269-4D7A2693F2FA}"/>
              </a:ext>
            </a:extLst>
          </p:cNvPr>
          <p:cNvSpPr/>
          <p:nvPr/>
        </p:nvSpPr>
        <p:spPr>
          <a:xfrm>
            <a:off x="8206796" y="3756505"/>
            <a:ext cx="4138650" cy="923330"/>
          </a:xfrm>
          <a:prstGeom prst="rect">
            <a:avLst/>
          </a:prstGeom>
        </p:spPr>
        <p:txBody>
          <a:bodyPr wrap="square">
            <a:spAutoFit/>
          </a:bodyPr>
          <a:lstStyle/>
          <a:p>
            <a:r>
              <a:rPr lang="en-IN" dirty="0">
                <a:solidFill>
                  <a:srgbClr val="000000"/>
                </a:solidFill>
                <a:latin typeface="Times New Roman" panose="02020603050405020304" pitchFamily="18" charset="0"/>
              </a:rPr>
              <a:t>Increase strength &amp; endurance, accelerate healing of injuries in athletes as IMMUNITY BOOSTER.</a:t>
            </a:r>
          </a:p>
        </p:txBody>
      </p:sp>
      <p:sp>
        <p:nvSpPr>
          <p:cNvPr id="18" name="Rectangle 17">
            <a:extLst>
              <a:ext uri="{FF2B5EF4-FFF2-40B4-BE49-F238E27FC236}">
                <a16:creationId xmlns:a16="http://schemas.microsoft.com/office/drawing/2014/main" id="{651D6527-5E96-0741-B6DB-C048ED9386D5}"/>
              </a:ext>
            </a:extLst>
          </p:cNvPr>
          <p:cNvSpPr/>
          <p:nvPr/>
        </p:nvSpPr>
        <p:spPr>
          <a:xfrm>
            <a:off x="7604296" y="4791429"/>
            <a:ext cx="4580611" cy="1077218"/>
          </a:xfrm>
          <a:prstGeom prst="rect">
            <a:avLst/>
          </a:prstGeom>
        </p:spPr>
        <p:txBody>
          <a:bodyPr wrap="square">
            <a:spAutoFit/>
          </a:bodyPr>
          <a:lstStyle/>
          <a:p>
            <a:pPr hangingPunct="0">
              <a:buSzPct val="100000"/>
              <a:defRPr sz="1200" b="1">
                <a:latin typeface="+mn-lt"/>
                <a:ea typeface="+mn-ea"/>
                <a:cs typeface="+mn-cs"/>
                <a:sym typeface="Helvetica"/>
              </a:defRPr>
            </a:pPr>
            <a:r>
              <a:rPr lang="en-IN" sz="1600" kern="0" dirty="0">
                <a:solidFill>
                  <a:srgbClr val="000000"/>
                </a:solidFill>
                <a:latin typeface="Times New Roman" panose="02020603050405020304" pitchFamily="18" charset="0"/>
                <a:cs typeface="Times New Roman" panose="02020603050405020304" pitchFamily="18" charset="0"/>
                <a:sym typeface="Helvetica"/>
              </a:rPr>
              <a:t>Radha108 also functions as a molecular signalling device which works through receptors on target cell surfaces preventing viral antigens entry into cellular system.</a:t>
            </a:r>
          </a:p>
        </p:txBody>
      </p:sp>
      <p:sp>
        <p:nvSpPr>
          <p:cNvPr id="20" name="TextBox 19">
            <a:extLst>
              <a:ext uri="{FF2B5EF4-FFF2-40B4-BE49-F238E27FC236}">
                <a16:creationId xmlns:a16="http://schemas.microsoft.com/office/drawing/2014/main" id="{12A0A7FC-5A11-B64A-AC54-3E42FB4CBFA7}"/>
              </a:ext>
            </a:extLst>
          </p:cNvPr>
          <p:cNvSpPr txBox="1"/>
          <p:nvPr/>
        </p:nvSpPr>
        <p:spPr>
          <a:xfrm>
            <a:off x="905331" y="4820104"/>
            <a:ext cx="5607584" cy="646331"/>
          </a:xfrm>
          <a:prstGeom prst="rect">
            <a:avLst/>
          </a:prstGeom>
          <a:noFill/>
        </p:spPr>
        <p:txBody>
          <a:bodyPr wrap="square" rtlCol="0">
            <a:spAutoFit/>
          </a:bodyPr>
          <a:lstStyle/>
          <a:p>
            <a:r>
              <a:rPr lang="en-US" dirty="0">
                <a:solidFill>
                  <a:srgbClr val="000000"/>
                </a:solidFill>
                <a:latin typeface="Times New Roman" panose="02020603050405020304" pitchFamily="18" charset="0"/>
              </a:rPr>
              <a:t>Helps in relief from allergies, asthma, </a:t>
            </a:r>
          </a:p>
          <a:p>
            <a:r>
              <a:rPr lang="en-US" dirty="0">
                <a:solidFill>
                  <a:srgbClr val="000000"/>
                </a:solidFill>
                <a:latin typeface="Times New Roman" panose="02020603050405020304" pitchFamily="18" charset="0"/>
              </a:rPr>
              <a:t>Immunity disorders, </a:t>
            </a:r>
            <a:r>
              <a:rPr lang="en-IN" b="1" dirty="0">
                <a:solidFill>
                  <a:srgbClr val="000000"/>
                </a:solidFill>
                <a:latin typeface="Times New Roman" panose="02020603050405020304" pitchFamily="18" charset="0"/>
              </a:rPr>
              <a:t>as per global study </a:t>
            </a:r>
            <a:endParaRPr lang="en-US" dirty="0">
              <a:solidFill>
                <a:srgbClr val="000000"/>
              </a:solidFill>
              <a:latin typeface="Times New Roman" panose="02020603050405020304" pitchFamily="18" charset="0"/>
            </a:endParaRPr>
          </a:p>
        </p:txBody>
      </p:sp>
      <p:sp>
        <p:nvSpPr>
          <p:cNvPr id="21" name="TextBox 20">
            <a:extLst>
              <a:ext uri="{FF2B5EF4-FFF2-40B4-BE49-F238E27FC236}">
                <a16:creationId xmlns:a16="http://schemas.microsoft.com/office/drawing/2014/main" id="{E59A8E35-665F-C143-8278-BB27E862D4CA}"/>
              </a:ext>
            </a:extLst>
          </p:cNvPr>
          <p:cNvSpPr txBox="1"/>
          <p:nvPr/>
        </p:nvSpPr>
        <p:spPr>
          <a:xfrm>
            <a:off x="1317172" y="246730"/>
            <a:ext cx="8860972" cy="892552"/>
          </a:xfrm>
          <a:prstGeom prst="rect">
            <a:avLst/>
          </a:prstGeom>
          <a:noFill/>
          <a:ln>
            <a:solidFill>
              <a:schemeClr val="tx1"/>
            </a:solidFill>
          </a:ln>
        </p:spPr>
        <p:txBody>
          <a:bodyPr wrap="square" rtlCol="0">
            <a:spAutoFit/>
          </a:bodyPr>
          <a:lstStyle/>
          <a:p>
            <a:r>
              <a:rPr lang="en-IN" sz="2800" dirty="0">
                <a:latin typeface="Times New Roman" panose="02020603050405020304" pitchFamily="18" charset="0"/>
                <a:cs typeface="Times New Roman" panose="02020603050405020304" pitchFamily="18" charset="0"/>
              </a:rPr>
              <a:t>                                          Product </a:t>
            </a:r>
            <a:r>
              <a:rPr lang="en-IN" sz="2800" b="1" dirty="0">
                <a:latin typeface="Times New Roman" panose="02020603050405020304" pitchFamily="18" charset="0"/>
                <a:cs typeface="Times New Roman" panose="02020603050405020304" pitchFamily="18" charset="0"/>
              </a:rPr>
              <a:t>USP</a:t>
            </a:r>
          </a:p>
          <a:p>
            <a:r>
              <a:rPr lang="en-IN" sz="2400"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Common Mode of Action for All Viral Infection</a:t>
            </a:r>
            <a:endParaRPr lang="en-US"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94677CF-0275-F048-99F2-8F442F730466}"/>
              </a:ext>
            </a:extLst>
          </p:cNvPr>
          <p:cNvSpPr txBox="1"/>
          <p:nvPr/>
        </p:nvSpPr>
        <p:spPr>
          <a:xfrm>
            <a:off x="8206796" y="2715524"/>
            <a:ext cx="4114165" cy="923330"/>
          </a:xfrm>
          <a:prstGeom prst="rect">
            <a:avLst/>
          </a:prstGeom>
          <a:noFill/>
        </p:spPr>
        <p:txBody>
          <a:bodyPr wrap="square" rtlCol="0">
            <a:spAutoFit/>
          </a:bodyPr>
          <a:lstStyle/>
          <a:p>
            <a:r>
              <a:rPr lang="en-IN" dirty="0">
                <a:latin typeface="Times New Roman Regular" panose="02020603050405020304" pitchFamily="18" charset="0"/>
                <a:cs typeface="Times New Roman Regular" panose="02020603050405020304" pitchFamily="18" charset="0"/>
              </a:rPr>
              <a:t>Stimulates the maturation of immature thymocytes into helper or suppressor T cells to build strong immune system</a:t>
            </a:r>
            <a:endParaRPr lang="en-US" dirty="0"/>
          </a:p>
        </p:txBody>
      </p:sp>
    </p:spTree>
    <p:extLst>
      <p:ext uri="{BB962C8B-B14F-4D97-AF65-F5344CB8AC3E}">
        <p14:creationId xmlns:p14="http://schemas.microsoft.com/office/powerpoint/2010/main" val="215078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0268D9-9DE4-9144-AAFA-4E45AA9FB24C}"/>
              </a:ext>
            </a:extLst>
          </p:cNvPr>
          <p:cNvSpPr/>
          <p:nvPr/>
        </p:nvSpPr>
        <p:spPr>
          <a:xfrm>
            <a:off x="1787236" y="507226"/>
            <a:ext cx="8686800" cy="649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CD41B-B245-2440-B5A4-23EC8590D670}"/>
              </a:ext>
            </a:extLst>
          </p:cNvPr>
          <p:cNvSpPr>
            <a:spLocks noGrp="1"/>
          </p:cNvSpPr>
          <p:nvPr>
            <p:ph type="title"/>
          </p:nvPr>
        </p:nvSpPr>
        <p:spPr>
          <a:xfrm>
            <a:off x="872836" y="149635"/>
            <a:ext cx="10515600" cy="1325563"/>
          </a:xfrm>
        </p:spPr>
        <p:txBody>
          <a:bodyPr>
            <a:normAutofit/>
          </a:bodyPr>
          <a:lstStyle/>
          <a:p>
            <a:pPr algn="ctr"/>
            <a:r>
              <a:rPr lang="en-IN" sz="2800" dirty="0">
                <a:latin typeface="Times New Roman" panose="02020603050405020304" pitchFamily="18" charset="0"/>
                <a:ea typeface="+mn-ea"/>
                <a:cs typeface="Times New Roman" panose="02020603050405020304" pitchFamily="18" charset="0"/>
              </a:rPr>
              <a:t>Global Safety &amp; Efficacy Studies on AIDS Patients</a:t>
            </a:r>
            <a:br>
              <a:rPr lang="en-IN" sz="2800" dirty="0">
                <a:latin typeface="Times New Roman" panose="02020603050405020304" pitchFamily="18" charset="0"/>
                <a:ea typeface="+mn-ea"/>
                <a:cs typeface="Times New Roman" panose="02020603050405020304" pitchFamily="18" charset="0"/>
              </a:rPr>
            </a:br>
            <a:endParaRPr lang="en-US" sz="2800" dirty="0">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7AD10075-C6DA-6F41-9579-166722D211E3}"/>
              </a:ext>
            </a:extLst>
          </p:cNvPr>
          <p:cNvSpPr/>
          <p:nvPr/>
        </p:nvSpPr>
        <p:spPr>
          <a:xfrm>
            <a:off x="4623954" y="1875575"/>
            <a:ext cx="6764482" cy="4401205"/>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Phase III Indian Safety &amp; Efficacy Mono Therapy Clinical Trials- with Radha 108 Nano Peptide by Government of India, Ministry of Health/National AIDS Control and Monitored by Indian Council of Medical Research/NARI* by US PATH accredited org.</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Study I </a:t>
            </a:r>
            <a:r>
              <a:rPr lang="en-US" sz="2000" dirty="0">
                <a:latin typeface="Times New Roman" panose="02020603050405020304" pitchFamily="18" charset="0"/>
                <a:cs typeface="Times New Roman" panose="02020603050405020304" pitchFamily="18" charset="0"/>
              </a:rPr>
              <a:t>: 50 HIV Positive Patients at Tertiary Care LTMG Hospital Sion, Mumbai                      </a:t>
            </a:r>
          </a:p>
          <a:p>
            <a:r>
              <a:rPr lang="en-US" sz="2000" dirty="0">
                <a:latin typeface="Times New Roman" panose="02020603050405020304" pitchFamily="18" charset="0"/>
                <a:cs typeface="Times New Roman" panose="02020603050405020304" pitchFamily="18" charset="0"/>
              </a:rPr>
              <a:t>(Clinical trial registry No. : CTRI-2012-08-002931)</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Study II </a:t>
            </a:r>
            <a:r>
              <a:rPr lang="en-US" sz="2000" dirty="0">
                <a:latin typeface="Times New Roman" panose="02020603050405020304" pitchFamily="18" charset="0"/>
                <a:cs typeface="Times New Roman" panose="02020603050405020304" pitchFamily="18" charset="0"/>
              </a:rPr>
              <a:t>: 51 HIV Positive Patients at Tertiary Care LTMG Hospital, Sion, Mumbai    </a:t>
            </a:r>
          </a:p>
          <a:p>
            <a:r>
              <a:rPr lang="en-US" sz="2000" dirty="0">
                <a:latin typeface="Times New Roman" panose="02020603050405020304" pitchFamily="18" charset="0"/>
                <a:cs typeface="Times New Roman" panose="02020603050405020304" pitchFamily="18" charset="0"/>
              </a:rPr>
              <a:t>(ICMR Clinical Trial registry No. : CTRI-2012-09-002959)</a:t>
            </a:r>
          </a:p>
        </p:txBody>
      </p:sp>
      <p:sp>
        <p:nvSpPr>
          <p:cNvPr id="3" name="TextBox 2">
            <a:extLst>
              <a:ext uri="{FF2B5EF4-FFF2-40B4-BE49-F238E27FC236}">
                <a16:creationId xmlns:a16="http://schemas.microsoft.com/office/drawing/2014/main" id="{AF6D0FA6-01CA-BB41-A750-77D5D4441E81}"/>
              </a:ext>
            </a:extLst>
          </p:cNvPr>
          <p:cNvSpPr txBox="1"/>
          <p:nvPr/>
        </p:nvSpPr>
        <p:spPr>
          <a:xfrm>
            <a:off x="3617259" y="6051176"/>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7C220BEE-3192-8943-BBC9-19343E2E406A}"/>
              </a:ext>
            </a:extLst>
          </p:cNvPr>
          <p:cNvSpPr txBox="1"/>
          <p:nvPr/>
        </p:nvSpPr>
        <p:spPr>
          <a:xfrm>
            <a:off x="314810" y="1957748"/>
            <a:ext cx="3953434" cy="4093428"/>
          </a:xfrm>
          <a:prstGeom prst="rect">
            <a:avLst/>
          </a:prstGeom>
          <a:noFill/>
          <a:ln>
            <a:solidFill>
              <a:schemeClr val="tx1"/>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Safety and Efficacy achieved by global trials: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Phase I : 12 cohort 30 days (completely safe) in Ohio, USA</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Phase II : 30 cohort 90 days (highly effective with no side effects)in Nairobi – Kenya</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Phase III : 60 cohort for 365 days (highly effective with no side effects) in Rwanda, Africa</a:t>
            </a:r>
          </a:p>
        </p:txBody>
      </p:sp>
    </p:spTree>
    <p:extLst>
      <p:ext uri="{BB962C8B-B14F-4D97-AF65-F5344CB8AC3E}">
        <p14:creationId xmlns:p14="http://schemas.microsoft.com/office/powerpoint/2010/main" val="32227742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0tpIEB3qvqqld.H07WRf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X0tpIEB3qvqqld.H07WRf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X0tpIEB3qvqqld.H07WR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v3wjarMkiB_RSUopAf0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YPPSrD0CuUdLGFQxuFyR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4D4nH7uMulYWWzhlbeuF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0tpIEB3qvqqld.H07WRfw"/>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7194</TotalTime>
  <Words>3246</Words>
  <Application>Microsoft Macintosh PowerPoint</Application>
  <PresentationFormat>Widescreen</PresentationFormat>
  <Paragraphs>364</Paragraphs>
  <Slides>21</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 Unicode MS</vt:lpstr>
      <vt:lpstr>Arial</vt:lpstr>
      <vt:lpstr>Calibri</vt:lpstr>
      <vt:lpstr>Calibri Light</vt:lpstr>
      <vt:lpstr>Helvetica</vt:lpstr>
      <vt:lpstr>Symbol</vt:lpstr>
      <vt:lpstr>Times New Roman</vt:lpstr>
      <vt:lpstr>Times New Roman Regular</vt:lpstr>
      <vt:lpstr>Trebuchet MS</vt:lpstr>
      <vt:lpstr>Retrospect</vt:lpstr>
      <vt:lpstr>think-cell Slide</vt:lpstr>
      <vt:lpstr>          </vt:lpstr>
      <vt:lpstr>PowerPoint Presentation</vt:lpstr>
      <vt:lpstr>PowerPoint Presentation</vt:lpstr>
      <vt:lpstr>A Brief History of RECEPTOL® </vt:lpstr>
      <vt:lpstr>PowerPoint Presentation</vt:lpstr>
      <vt:lpstr>PowerPoint Presentation</vt:lpstr>
      <vt:lpstr>PowerPoint Presentation</vt:lpstr>
      <vt:lpstr>PowerPoint Presentation</vt:lpstr>
      <vt:lpstr>Global Safety &amp; Efficacy Studies on AIDS Patients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RECEPTOL® Business Proposition for Uniliver</dc:title>
  <dc:creator>Joshi, Vishwajit S.</dc:creator>
  <cp:lastModifiedBy>Hemangi Saharan</cp:lastModifiedBy>
  <cp:revision>149</cp:revision>
  <cp:lastPrinted>2020-02-02T21:45:50Z</cp:lastPrinted>
  <dcterms:created xsi:type="dcterms:W3CDTF">2019-12-13T01:32:46Z</dcterms:created>
  <dcterms:modified xsi:type="dcterms:W3CDTF">2020-02-03T15:00:22Z</dcterms:modified>
</cp:coreProperties>
</file>